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434343"/>
    <a:srgbClr val="37B34A"/>
    <a:srgbClr val="21A649"/>
    <a:srgbClr val="276D3F"/>
    <a:srgbClr val="4D7D3F"/>
    <a:srgbClr val="09A14D"/>
    <a:srgbClr val="067639"/>
    <a:srgbClr val="078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8262" autoAdjust="0"/>
  </p:normalViewPr>
  <p:slideViewPr>
    <p:cSldViewPr snapToGrid="0" snapToObjects="1">
      <p:cViewPr varScale="1">
        <p:scale>
          <a:sx n="103" d="100"/>
          <a:sy n="103" d="100"/>
        </p:scale>
        <p:origin x="18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3904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D304E-5887-40D2-99EE-0DE284C6E030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D7920-D91D-4DDC-8DF2-8B7DCA6F7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29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7856-9170-C642-98B0-85246FD9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2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как в политехническом</a:t>
            </a:r>
            <a:r>
              <a:rPr lang="ru-RU" baseline="0" dirty="0" smtClean="0"/>
              <a:t> университете есть большой задел по научным разработкам, также имеется большое количество всевозможных научных лабораторий, исследовательских центров и достаточное число научно-педагогических работников (их примерно 2500). То соответственно имеется большой опыт в создании, написании, согласовании и утверждении нормативных документов. В качестве примера на данном слайде </a:t>
            </a:r>
            <a:r>
              <a:rPr lang="ru-RU" baseline="0" dirty="0" err="1" smtClean="0"/>
              <a:t>перечисленны</a:t>
            </a:r>
            <a:r>
              <a:rPr lang="ru-RU" baseline="0" dirty="0" smtClean="0"/>
              <a:t> некоторые из них.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2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можно сказать о системе теплоснабжения в г. Санкт-Петербург. Я приведу некоторые факты. Сформирована</a:t>
            </a:r>
            <a:r>
              <a:rPr lang="ru-RU" baseline="0" dirty="0" smtClean="0"/>
              <a:t> наша система еще в советские годы, наиболее слабым звеном являются как раз тки теплопроводы и трубопроводы горячего водоснабжения. Эти системы, построенные еще в советский период, характеризуются недостаточной надежностью и большими </a:t>
            </a:r>
            <a:r>
              <a:rPr lang="ru-RU" baseline="0" dirty="0" err="1" smtClean="0"/>
              <a:t>теплопотерями</a:t>
            </a:r>
            <a:r>
              <a:rPr lang="ru-RU" baseline="0" dirty="0" smtClean="0"/>
              <a:t>. Аварийность в городе Санкт-Петербург на порядок выше чем в других городах России. Как раз таки для урегулирования нормативной базы и улучшения эксплуатационных характеристик и был разработан нормативный документ РМД-41-11-2012 который называется Устройство тепловых сетей в </a:t>
            </a:r>
            <a:r>
              <a:rPr lang="ru-RU" baseline="0" dirty="0" err="1" smtClean="0"/>
              <a:t>Санкт-петербурге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0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Данный документ на протяжении нескольких</a:t>
            </a:r>
            <a:r>
              <a:rPr lang="ru-RU" baseline="0" dirty="0" smtClean="0"/>
              <a:t> лет разрабатывался сотрудниками политехнического университета, проходил согласования по различным инстанциям, ну и после чего был утвержден. Данный д</a:t>
            </a:r>
            <a:r>
              <a:rPr lang="ru-RU" sz="1200" dirty="0" smtClean="0"/>
              <a:t>окумент содержит положения, направленные на достижение целей технического регулирования, положения, отсутствующие в действующих федеральных нормативах для применения в Санкт-Петербурге, учитывающие природно-климатические, социальные особенности и экономические возможности города как субъекта Российской Федерации, а также положения по качеству теплоснабжения города для обеспечения срока службы тепловых сетей 30-50 лет. Но есть нюанс.</a:t>
            </a:r>
            <a:r>
              <a:rPr lang="ru-RU" sz="1200" baseline="0" dirty="0" smtClean="0"/>
              <a:t> Данный документ требует актуализации в некоторой части разделов.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2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связи с появлением новых материалов, получения</a:t>
            </a:r>
            <a:r>
              <a:rPr lang="ru-RU" baseline="0" dirty="0" smtClean="0"/>
              <a:t> опыта эксплуатации, возможности расширения области применения, появилась необходимость актуализации таких разделов как: </a:t>
            </a:r>
            <a:r>
              <a:rPr lang="ru-RU" dirty="0" smtClean="0"/>
              <a:t>Проектирование тепловых сетей из гофрированных трубопроводов из нержавеющей стали, Проектирование тепловых сетей из пластиковых трубопроводов,</a:t>
            </a:r>
            <a:r>
              <a:rPr lang="ru-RU" baseline="0" dirty="0" smtClean="0"/>
              <a:t> </a:t>
            </a:r>
            <a:r>
              <a:rPr lang="ru-RU" dirty="0" smtClean="0"/>
              <a:t>Гофрированные трубопроводы из нержавеющей стали в ППУ изоляции</a:t>
            </a:r>
            <a:r>
              <a:rPr lang="ru-RU" baseline="0" dirty="0" smtClean="0"/>
              <a:t> с защитной оболочкой, </a:t>
            </a:r>
            <a:r>
              <a:rPr lang="ru-RU" dirty="0" smtClean="0"/>
              <a:t>Пластиковые</a:t>
            </a:r>
            <a:r>
              <a:rPr lang="ru-RU" baseline="0" dirty="0" smtClean="0"/>
              <a:t> трубопроводы в ППУ теплоизоляции с защитной оболочкой.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4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417111F3-19CC-A94E-B0FD-1989B44291B9}" type="datetime1">
              <a:rPr lang="ru-RU" smtClean="0"/>
              <a:t>26.06.2018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8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74EEDE86-207E-BA4C-83D4-5CE763B6EBC8}" type="datetime1">
              <a:rPr lang="ru-RU" smtClean="0"/>
              <a:t>26.06.2018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9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A01A9D32-9F01-6440-A725-541402382076}" type="datetime1">
              <a:rPr lang="ru-RU" smtClean="0"/>
              <a:t>26.06.2018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6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868102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7FBE-727B-D24A-B2F7-F1C6B17C32AD}" type="datetime1">
              <a:rPr lang="ru-RU" smtClean="0"/>
              <a:t>26.06.2018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8EF89B46-E882-AD4D-B512-49726B71C43E}" type="datetime1">
              <a:rPr lang="ru-RU" smtClean="0"/>
              <a:t>26.06.2018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5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9A4-D85B-7842-96D8-59D9CC4B44DF}" type="datetime1">
              <a:rPr lang="ru-RU" smtClean="0"/>
              <a:t>26.06.2018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  <p:sldLayoutId id="2147483677" r:id="rId4"/>
    <p:sldLayoutId id="2147483662" r:id="rId5"/>
    <p:sldLayoutId id="2147483676" r:id="rId6"/>
    <p:sldLayoutId id="2147483667" r:id="rId7"/>
    <p:sldLayoutId id="2147483672" r:id="rId8"/>
    <p:sldLayoutId id="2147483678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Актуализация </a:t>
            </a:r>
            <a:r>
              <a:rPr lang="ru-RU" dirty="0"/>
              <a:t>РМД «Устройство тепловых сетей в Санкт-Петербурге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85800" y="3715474"/>
            <a:ext cx="7772400" cy="75235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Заведующий лабораторией Гидравлики, Инженерно-строительный институт</a:t>
            </a:r>
          </a:p>
          <a:p>
            <a:pPr algn="ctr"/>
            <a:r>
              <a:rPr lang="ru-RU" dirty="0" err="1"/>
              <a:t>Ольшевский</a:t>
            </a:r>
            <a:r>
              <a:rPr lang="ru-RU" dirty="0"/>
              <a:t> Вячеслав </a:t>
            </a:r>
            <a:r>
              <a:rPr lang="ru-RU" dirty="0" err="1" smtClean="0"/>
              <a:t>Янушевич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C8D3-E9FB-D345-82B3-0787ACCF83AE}" type="datetime1">
              <a:rPr lang="ru-RU" smtClean="0"/>
              <a:t>26.06.2018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8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Опыт </a:t>
            </a:r>
            <a:r>
              <a:rPr lang="ru-RU" sz="2400" b="1" dirty="0" err="1" smtClean="0"/>
              <a:t>СПбПУ</a:t>
            </a:r>
            <a:r>
              <a:rPr lang="ru-RU" sz="2400" b="1" dirty="0" smtClean="0"/>
              <a:t> в разработке нормативных документов</a:t>
            </a:r>
            <a:endParaRPr lang="ru-RU" sz="2400" b="1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3" t="16081" r="28922" b="21310"/>
          <a:stretch>
            <a:fillRect/>
          </a:stretch>
        </p:blipFill>
        <p:spPr bwMode="auto">
          <a:xfrm>
            <a:off x="4693564" y="689787"/>
            <a:ext cx="2106613" cy="28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0" t="9669" r="25562" b="9187"/>
          <a:stretch>
            <a:fillRect/>
          </a:stretch>
        </p:blipFill>
        <p:spPr bwMode="auto">
          <a:xfrm>
            <a:off x="2381943" y="713625"/>
            <a:ext cx="21209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10010" r="26160" b="6088"/>
          <a:stretch>
            <a:fillRect/>
          </a:stretch>
        </p:blipFill>
        <p:spPr bwMode="auto">
          <a:xfrm>
            <a:off x="148331" y="642188"/>
            <a:ext cx="2066925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2638" y="642188"/>
            <a:ext cx="2066925" cy="2911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95133" y="679493"/>
            <a:ext cx="2105044" cy="2874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0" y="3583799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ru-RU" altLang="ru-RU" sz="1600" dirty="0">
                <a:latin typeface="Arial" charset="0"/>
              </a:rPr>
              <a:t>РМД «Рекомендации по обеспечению энергетической эффективности жилых и общественных зданий»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ru-RU" altLang="ru-RU" sz="1600" dirty="0">
                <a:latin typeface="Arial" charset="0"/>
              </a:rPr>
              <a:t>Альтернативный свод правил по тепловой защите (СП 50)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ru-RU" altLang="ru-RU" sz="1600" dirty="0">
                <a:latin typeface="Arial" charset="0"/>
              </a:rPr>
              <a:t>РМД «Зеленое строительство». Здания жилые и общественные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ru-RU" altLang="ru-RU" sz="1600" b="1" dirty="0">
                <a:latin typeface="Arial" charset="0"/>
              </a:rPr>
              <a:t>РМД «Устройство тепловых сетей в Санкт-Петербурге»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ru-RU" altLang="ru-RU" sz="1600" dirty="0">
                <a:latin typeface="Arial" charset="0"/>
              </a:rPr>
              <a:t>РМД «Устройство сетей водоснабжения и водоотведения в Санкт-Петербурге»</a:t>
            </a:r>
            <a:r>
              <a:rPr lang="ru-RU" sz="1600" dirty="0">
                <a:latin typeface="Arial" charset="0"/>
              </a:rPr>
              <a:t> </a:t>
            </a:r>
            <a:endParaRPr lang="en-US" sz="1600" dirty="0">
              <a:latin typeface="Arial" charset="0"/>
            </a:endParaRP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ru-RU" sz="1600" dirty="0">
                <a:latin typeface="Arial" charset="0"/>
              </a:rPr>
              <a:t>РМД 51-25-2018 рекомендации по эксплуатации и ремонту фасадных систем для нового строительства и реконструкции жилых и общественных зданий в Санкт-Петербурге</a:t>
            </a:r>
            <a:r>
              <a:rPr lang="en-US" sz="1600" dirty="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ru-RU" sz="1600" dirty="0">
                <a:latin typeface="Arial" charset="0"/>
              </a:rPr>
              <a:t>Рекомендации по нормализации температурно-влажностного режима неотапливаемых чердачных помещений РМД 23-27-2017 </a:t>
            </a:r>
            <a:r>
              <a:rPr lang="ru-RU" sz="1600" dirty="0" smtClean="0">
                <a:latin typeface="Arial" charset="0"/>
              </a:rPr>
              <a:t>Санкт-Петербург и др.</a:t>
            </a:r>
            <a:endParaRPr lang="ru-RU" sz="1600" dirty="0">
              <a:latin typeface="Arial" charset="0"/>
            </a:endParaRPr>
          </a:p>
          <a:p>
            <a:pPr>
              <a:spcBef>
                <a:spcPct val="0"/>
              </a:spcBef>
              <a:buFont typeface="Wingdings" charset="2"/>
              <a:buChar char="ü"/>
            </a:pPr>
            <a:endParaRPr lang="ru-RU" altLang="ru-RU" sz="1600" dirty="0">
              <a:latin typeface="Arial" charset="0"/>
            </a:endParaRPr>
          </a:p>
          <a:p>
            <a:pPr>
              <a:spcBef>
                <a:spcPct val="0"/>
              </a:spcBef>
              <a:buFont typeface="Wingdings" charset="2"/>
              <a:buChar char="ü"/>
            </a:pPr>
            <a:endParaRPr lang="ru-RU" altLang="ru-RU" sz="1600" dirty="0"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5" t="13094" r="31354" b="15140"/>
          <a:stretch>
            <a:fillRect/>
          </a:stretch>
        </p:blipFill>
        <p:spPr bwMode="auto">
          <a:xfrm>
            <a:off x="6935916" y="671556"/>
            <a:ext cx="205105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397799" y="689787"/>
            <a:ext cx="2105044" cy="2874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35916" y="662824"/>
            <a:ext cx="2025357" cy="2945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Система теплоснабжения Санкт-Петербурга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Централизованная </a:t>
            </a:r>
            <a:r>
              <a:rPr lang="ru-RU" sz="1800" dirty="0"/>
              <a:t>система теплоснабжения Санкт-Петербурга была в значительной степени сформирована еще в советские годы нашей </a:t>
            </a:r>
            <a:r>
              <a:rPr lang="ru-RU" sz="1800" dirty="0" smtClean="0"/>
              <a:t>истории </a:t>
            </a:r>
          </a:p>
          <a:p>
            <a:r>
              <a:rPr lang="ru-RU" sz="1800" dirty="0" smtClean="0"/>
              <a:t>В </a:t>
            </a:r>
            <a:r>
              <a:rPr lang="ru-RU" sz="1800" dirty="0"/>
              <a:t>странах с близкими к Санкт-Петербургу климатическими условиями подобные системы </a:t>
            </a:r>
            <a:r>
              <a:rPr lang="ru-RU" sz="1800" dirty="0" smtClean="0"/>
              <a:t>эксплуатируются</a:t>
            </a:r>
          </a:p>
          <a:p>
            <a:r>
              <a:rPr lang="ru-RU" sz="1800" dirty="0" smtClean="0"/>
              <a:t>Наиболее </a:t>
            </a:r>
            <a:r>
              <a:rPr lang="ru-RU" sz="1800" dirty="0"/>
              <a:t>слабым звеном централизованных систем теплоснабжения являются теплопроводы и трубопроводы горячего </a:t>
            </a:r>
            <a:r>
              <a:rPr lang="ru-RU" sz="1800" dirty="0" smtClean="0"/>
              <a:t>водоснабжения </a:t>
            </a:r>
          </a:p>
          <a:p>
            <a:r>
              <a:rPr lang="ru-RU" sz="1800" dirty="0" smtClean="0"/>
              <a:t>Схемы </a:t>
            </a:r>
            <a:r>
              <a:rPr lang="ru-RU" sz="1800" dirty="0"/>
              <a:t>и средства транспортировки теплоносителя в системах централизованного теплоснабжения, построенные в СССР, характеризуются недостаточной надежностью, высокой повреждаемостью трубопроводов тепловой сети и большими тепловыми потерями в </a:t>
            </a:r>
            <a:r>
              <a:rPr lang="ru-RU" sz="1800" dirty="0" smtClean="0"/>
              <a:t>них</a:t>
            </a:r>
          </a:p>
          <a:p>
            <a:r>
              <a:rPr lang="ru-RU" sz="1800" dirty="0" smtClean="0"/>
              <a:t>По </a:t>
            </a:r>
            <a:r>
              <a:rPr lang="ru-RU" sz="1800" dirty="0"/>
              <a:t>данным Постоянной комиссии по городскому хозяйству, градостроительству и земельным вопросам Законодательного Собрания Санкт-Петербурга, только 10 % тепловых сетей имеют износ менее 50%, </a:t>
            </a:r>
            <a:endParaRPr lang="ru-RU" sz="1800" dirty="0" smtClean="0"/>
          </a:p>
          <a:p>
            <a:r>
              <a:rPr lang="ru-RU" sz="1800" dirty="0" smtClean="0"/>
              <a:t>Аварийность </a:t>
            </a:r>
            <a:r>
              <a:rPr lang="ru-RU" sz="1800" dirty="0"/>
              <a:t>тепловых сетей Санкт- Петербурга в 25 раз выше, чем в Москве, и в 5-6 раз выше, чем в других городах России. В целом по России, по различным оценкам потери тепла при транспортировке теплоносителя в тепловых сетях составляют от 10 до 30% и более</a:t>
            </a:r>
          </a:p>
        </p:txBody>
      </p:sp>
    </p:spTree>
    <p:extLst>
      <p:ext uri="{BB962C8B-B14F-4D97-AF65-F5344CB8AC3E}">
        <p14:creationId xmlns:p14="http://schemas.microsoft.com/office/powerpoint/2010/main" val="7190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/>
              <a:t>РМД 41-11-2012 Санкт-Петербург «Устройство тепловых сетей в Санкт-Петербурге»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/>
              <a:t>Региональный методический документ РМД 41-11-2012 Санкт-Петербург «Устройство тепловых сетей в Санкт-Петербурге» (далее – РМД) разработан </a:t>
            </a:r>
            <a:r>
              <a:rPr lang="ru-RU" sz="1800" dirty="0" smtClean="0"/>
              <a:t>Санкт-Петербургским </a:t>
            </a:r>
            <a:r>
              <a:rPr lang="ru-RU" sz="1800" dirty="0"/>
              <a:t>государственным политехническим университетом по заказу Комитета по строительству Санкт- </a:t>
            </a:r>
            <a:r>
              <a:rPr lang="ru-RU" sz="1800" dirty="0" smtClean="0"/>
              <a:t>Петербурга </a:t>
            </a:r>
          </a:p>
          <a:p>
            <a:r>
              <a:rPr lang="ru-RU" sz="1800" dirty="0" smtClean="0"/>
              <a:t>В </a:t>
            </a:r>
            <a:r>
              <a:rPr lang="ru-RU" sz="1800" dirty="0"/>
              <a:t>течение трех лет в процессе разработки принципиальные положения РМД согласовывались с Комитетом по энергетике и инженерному обеспечению Санкт-Петербурга, Службой государственного строительного надзора и экспертизы Санкт-Петербурга, ОАО «Теплосеть Санкт- Петербурга», ГУП «ТЭК СПб», ООО «</a:t>
            </a:r>
            <a:r>
              <a:rPr lang="ru-RU" sz="1800" dirty="0" err="1"/>
              <a:t>Петербургтеплоэнерго</a:t>
            </a:r>
            <a:r>
              <a:rPr lang="ru-RU" sz="1800" dirty="0"/>
              <a:t>», ЗАО «</a:t>
            </a:r>
            <a:r>
              <a:rPr lang="ru-RU" sz="1800" dirty="0" err="1"/>
              <a:t>Лентеплоснаб</a:t>
            </a:r>
            <a:r>
              <a:rPr lang="ru-RU" sz="1800" dirty="0" smtClean="0"/>
              <a:t>»</a:t>
            </a:r>
            <a:endParaRPr lang="ru-RU" sz="1800" b="1" dirty="0" smtClean="0"/>
          </a:p>
          <a:p>
            <a:r>
              <a:rPr lang="ru-RU" sz="1800" b="1" dirty="0" smtClean="0"/>
              <a:t>Документ одобрен </a:t>
            </a:r>
            <a:r>
              <a:rPr lang="ru-RU" sz="1800" b="1" dirty="0"/>
              <a:t>и рекомендован к применению</a:t>
            </a:r>
            <a:r>
              <a:rPr lang="ru-RU" sz="1800" dirty="0"/>
              <a:t> в строительстве на территории Санкт-Петербурга распоряжением Комитета по строительству от 13.01.2012 </a:t>
            </a:r>
            <a:r>
              <a:rPr lang="ru-RU" sz="1800" dirty="0" err="1"/>
              <a:t>N</a:t>
            </a:r>
            <a:r>
              <a:rPr lang="ru-RU" sz="1800" dirty="0"/>
              <a:t> </a:t>
            </a:r>
            <a:r>
              <a:rPr lang="ru-RU" sz="1800" dirty="0" smtClean="0"/>
              <a:t>3 РМД </a:t>
            </a:r>
            <a:r>
              <a:rPr lang="ru-RU" sz="1800" dirty="0"/>
              <a:t>41-11-2012 Санкт-Петербург. Устройство тепловых сетей в Санкт-Петербурге</a:t>
            </a:r>
          </a:p>
          <a:p>
            <a:r>
              <a:rPr lang="ru-RU" sz="1800" dirty="0" smtClean="0"/>
              <a:t>Документ </a:t>
            </a:r>
            <a:r>
              <a:rPr lang="ru-RU" sz="1800" dirty="0"/>
              <a:t>содержит </a:t>
            </a:r>
            <a:r>
              <a:rPr lang="ru-RU" sz="1800" dirty="0" smtClean="0"/>
              <a:t>положения, направленные на достижение целей технического регулирования, положения, отсутствующие в действующих федеральных нормативах для применения в </a:t>
            </a:r>
            <a:r>
              <a:rPr lang="ru-RU" sz="1800" dirty="0"/>
              <a:t>Санкт-Петербурге, </a:t>
            </a:r>
            <a:r>
              <a:rPr lang="ru-RU" sz="1800" dirty="0" smtClean="0"/>
              <a:t>учитывающие природно-климатические</a:t>
            </a:r>
            <a:r>
              <a:rPr lang="ru-RU" sz="1800" dirty="0"/>
              <a:t>, </a:t>
            </a:r>
            <a:r>
              <a:rPr lang="ru-RU" sz="1800" dirty="0" smtClean="0"/>
              <a:t>социальные </a:t>
            </a:r>
            <a:r>
              <a:rPr lang="ru-RU" sz="1800" dirty="0"/>
              <a:t>особенности и экономические возможности города как субъекта Российской Федерации, а также положения по качеству теплоснабжения города для обеспечения срока службы тепловых сетей 30-50 </a:t>
            </a:r>
            <a:r>
              <a:rPr lang="ru-RU" sz="1800" dirty="0" smtClean="0"/>
              <a:t>лет</a:t>
            </a:r>
          </a:p>
          <a:p>
            <a:r>
              <a:rPr lang="ru-RU" sz="1800" dirty="0" smtClean="0"/>
              <a:t>РМД требует </a:t>
            </a:r>
            <a:r>
              <a:rPr lang="ru-RU" sz="1800" dirty="0"/>
              <a:t>актуализации в части разделов: Проектирование тепловых сетей из гофрированных трубопроводов из нержавеющей стали, Проектирование тепловых сетей из пластиковых трубопроводов, Гофрированные трубопроводы из нержавеющей стали в ППУ изоляции с защитной оболочкой, Пластиковые трубопроводы в ППУ теплоизоляции с защитной </a:t>
            </a:r>
            <a:r>
              <a:rPr lang="ru-RU" sz="1800" dirty="0" smtClean="0"/>
              <a:t>оболочкой</a:t>
            </a:r>
          </a:p>
        </p:txBody>
      </p:sp>
    </p:spTree>
    <p:extLst>
      <p:ext uri="{BB962C8B-B14F-4D97-AF65-F5344CB8AC3E}">
        <p14:creationId xmlns:p14="http://schemas.microsoft.com/office/powerpoint/2010/main" val="9844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Актуализация РМД </a:t>
            </a:r>
            <a:r>
              <a:rPr lang="ru-RU" sz="2400" dirty="0"/>
              <a:t>«Устройство тепловых сетей в Санкт-Петербурге»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3023" y="868102"/>
            <a:ext cx="8289563" cy="459310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65973"/>
              </p:ext>
            </p:extLst>
          </p:nvPr>
        </p:nvGraphicFramePr>
        <p:xfrm>
          <a:off x="403022" y="889205"/>
          <a:ext cx="828956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4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36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Раздел требующий актуализации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Обоснование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актуализации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522">
                <a:tc>
                  <a:txBody>
                    <a:bodyPr/>
                    <a:lstStyle/>
                    <a:p>
                      <a:r>
                        <a:rPr lang="ru-RU" dirty="0" smtClean="0"/>
                        <a:t>5.7 Проектирование тепловых сетей из гофрированных трубопроводов из нержавеющей стали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Появление новых</a:t>
                      </a:r>
                      <a:r>
                        <a:rPr lang="ru-RU" baseline="0" dirty="0" smtClean="0"/>
                        <a:t> материалов, появлении опыта эксплуатации, возможность расширения области применения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522">
                <a:tc>
                  <a:txBody>
                    <a:bodyPr/>
                    <a:lstStyle/>
                    <a:p>
                      <a:r>
                        <a:rPr lang="ru-RU" dirty="0" smtClean="0"/>
                        <a:t>5.8 Проектирование тепловых сетей из пластиковых трубопроводов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Появление новых</a:t>
                      </a:r>
                      <a:r>
                        <a:rPr lang="ru-RU" baseline="0" dirty="0" smtClean="0"/>
                        <a:t> материалов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522">
                <a:tc>
                  <a:txBody>
                    <a:bodyPr/>
                    <a:lstStyle/>
                    <a:p>
                      <a:r>
                        <a:rPr lang="ru-RU" dirty="0" smtClean="0"/>
                        <a:t>6.2 Гофрированные трубопроводы из нержавеющей стали в ППУ изоляции</a:t>
                      </a:r>
                      <a:r>
                        <a:rPr lang="ru-RU" baseline="0" dirty="0" smtClean="0"/>
                        <a:t> с защитной оболочкой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Появление новых</a:t>
                      </a:r>
                      <a:r>
                        <a:rPr lang="ru-RU" baseline="0" dirty="0" smtClean="0"/>
                        <a:t> материалов, появлении опыта эксплуатации, возможность расширения области применения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522">
                <a:tc>
                  <a:txBody>
                    <a:bodyPr/>
                    <a:lstStyle/>
                    <a:p>
                      <a:r>
                        <a:rPr lang="ru-RU" dirty="0" smtClean="0"/>
                        <a:t>6.3 Пластиковые</a:t>
                      </a:r>
                      <a:r>
                        <a:rPr lang="ru-RU" baseline="0" dirty="0" smtClean="0"/>
                        <a:t> трубопроводы в ППУ теплоизоляции с защитной оболочкой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Появление новых</a:t>
                      </a:r>
                      <a:r>
                        <a:rPr lang="ru-RU" baseline="0" dirty="0" smtClean="0"/>
                        <a:t> материалов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4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7798-FD66-DD46-B1D9-347A3066EDE2}" type="datetime1">
              <a:rPr lang="ru-RU" smtClean="0"/>
              <a:t>26.06.2018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9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ytech_theme">
  <a:themeElements>
    <a:clrScheme name="Политех 1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37B34A"/>
      </a:accent1>
      <a:accent2>
        <a:srgbClr val="21A690"/>
      </a:accent2>
      <a:accent3>
        <a:srgbClr val="369461"/>
      </a:accent3>
      <a:accent4>
        <a:srgbClr val="2FA0E1"/>
      </a:accent4>
      <a:accent5>
        <a:srgbClr val="8AB833"/>
      </a:accent5>
      <a:accent6>
        <a:srgbClr val="394091"/>
      </a:accent6>
      <a:hlink>
        <a:srgbClr val="37B34A"/>
      </a:hlink>
      <a:folHlink>
        <a:srgbClr val="0296E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tech_presentation.potx" id="{0C3B3220-C52F-CE4F-9D40-4AE4710B99FC}" vid="{79B74601-811A-364F-91C2-904BAD2FC06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703</Words>
  <Application>Microsoft Office PowerPoint</Application>
  <PresentationFormat>Экран (4:3)</PresentationFormat>
  <Paragraphs>47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PT Sans</vt:lpstr>
      <vt:lpstr>Wingdings</vt:lpstr>
      <vt:lpstr>Polytech_theme</vt:lpstr>
      <vt:lpstr>Актуализация РМД «Устройство тепловых сетей в Санкт-Петербурге»</vt:lpstr>
      <vt:lpstr>Опыт СПбПУ в разработке нормативных документов</vt:lpstr>
      <vt:lpstr>Система теплоснабжения Санкт-Петербурга </vt:lpstr>
      <vt:lpstr>РМД 41-11-2012 Санкт-Петербург «Устройство тепловых сетей в Санкт-Петербурге»</vt:lpstr>
      <vt:lpstr>Актуализация РМД «Устройство тепловых сетей в Санкт-Петербурге»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Санкт-Петербургского политехнического университета Петра Великого в интернете и в социальных ресурсах</dc:title>
  <dc:creator>пользователь Microsoft Office</dc:creator>
  <cp:lastModifiedBy>Lab</cp:lastModifiedBy>
  <cp:revision>17</cp:revision>
  <cp:lastPrinted>2018-06-26T11:08:48Z</cp:lastPrinted>
  <dcterms:created xsi:type="dcterms:W3CDTF">2016-02-02T13:12:08Z</dcterms:created>
  <dcterms:modified xsi:type="dcterms:W3CDTF">2018-06-26T11:09:04Z</dcterms:modified>
</cp:coreProperties>
</file>