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434343"/>
    <a:srgbClr val="37B34A"/>
    <a:srgbClr val="21A649"/>
    <a:srgbClr val="276D3F"/>
    <a:srgbClr val="4D7D3F"/>
    <a:srgbClr val="09A14D"/>
    <a:srgbClr val="067639"/>
    <a:srgbClr val="078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48"/>
    <p:restoredTop sz="94570"/>
  </p:normalViewPr>
  <p:slideViewPr>
    <p:cSldViewPr snapToGrid="0" snapToObjects="1">
      <p:cViewPr varScale="1">
        <p:scale>
          <a:sx n="108" d="100"/>
          <a:sy n="108" d="100"/>
        </p:scale>
        <p:origin x="14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7" d="100"/>
          <a:sy n="87" d="100"/>
        </p:scale>
        <p:origin x="390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I:\doc\Common\2014_&#1042;&#1103;&#1088;&#1090;&#1089;&#1080;&#1083;&#1072;\&#1076;&#1074;&#1080;&#1075;&#1072;&#1090;&#1077;&#1083;&#1100;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'[двигатель 2.xlsx]Лист1'!$J$1:$J$355</c:f>
              <c:numCache>
                <c:formatCode>General</c:formatCode>
                <c:ptCount val="355"/>
                <c:pt idx="0">
                  <c:v>229</c:v>
                </c:pt>
                <c:pt idx="1">
                  <c:v>232</c:v>
                </c:pt>
                <c:pt idx="2">
                  <c:v>237</c:v>
                </c:pt>
                <c:pt idx="3">
                  <c:v>237</c:v>
                </c:pt>
                <c:pt idx="4">
                  <c:v>233</c:v>
                </c:pt>
                <c:pt idx="5">
                  <c:v>232</c:v>
                </c:pt>
                <c:pt idx="6">
                  <c:v>237</c:v>
                </c:pt>
                <c:pt idx="7">
                  <c:v>238</c:v>
                </c:pt>
                <c:pt idx="8">
                  <c:v>235</c:v>
                </c:pt>
                <c:pt idx="9">
                  <c:v>236</c:v>
                </c:pt>
                <c:pt idx="10">
                  <c:v>237</c:v>
                </c:pt>
                <c:pt idx="11">
                  <c:v>236</c:v>
                </c:pt>
                <c:pt idx="12">
                  <c:v>234</c:v>
                </c:pt>
                <c:pt idx="13">
                  <c:v>235</c:v>
                </c:pt>
                <c:pt idx="14">
                  <c:v>234</c:v>
                </c:pt>
                <c:pt idx="15">
                  <c:v>232</c:v>
                </c:pt>
                <c:pt idx="16">
                  <c:v>231</c:v>
                </c:pt>
                <c:pt idx="17">
                  <c:v>232</c:v>
                </c:pt>
                <c:pt idx="18">
                  <c:v>234</c:v>
                </c:pt>
                <c:pt idx="19">
                  <c:v>230</c:v>
                </c:pt>
                <c:pt idx="20">
                  <c:v>229</c:v>
                </c:pt>
                <c:pt idx="21">
                  <c:v>231</c:v>
                </c:pt>
                <c:pt idx="22">
                  <c:v>228</c:v>
                </c:pt>
                <c:pt idx="23">
                  <c:v>229</c:v>
                </c:pt>
                <c:pt idx="24">
                  <c:v>230</c:v>
                </c:pt>
                <c:pt idx="25">
                  <c:v>230</c:v>
                </c:pt>
                <c:pt idx="26">
                  <c:v>224</c:v>
                </c:pt>
                <c:pt idx="27">
                  <c:v>222</c:v>
                </c:pt>
                <c:pt idx="28">
                  <c:v>226</c:v>
                </c:pt>
                <c:pt idx="29">
                  <c:v>231</c:v>
                </c:pt>
                <c:pt idx="30">
                  <c:v>230</c:v>
                </c:pt>
                <c:pt idx="31">
                  <c:v>229</c:v>
                </c:pt>
                <c:pt idx="32">
                  <c:v>228</c:v>
                </c:pt>
                <c:pt idx="33">
                  <c:v>228</c:v>
                </c:pt>
                <c:pt idx="34">
                  <c:v>247</c:v>
                </c:pt>
                <c:pt idx="35">
                  <c:v>248</c:v>
                </c:pt>
                <c:pt idx="36">
                  <c:v>248</c:v>
                </c:pt>
                <c:pt idx="37">
                  <c:v>248</c:v>
                </c:pt>
                <c:pt idx="38">
                  <c:v>262</c:v>
                </c:pt>
                <c:pt idx="39">
                  <c:v>262</c:v>
                </c:pt>
                <c:pt idx="40">
                  <c:v>263</c:v>
                </c:pt>
                <c:pt idx="41">
                  <c:v>266</c:v>
                </c:pt>
                <c:pt idx="42">
                  <c:v>266</c:v>
                </c:pt>
                <c:pt idx="43">
                  <c:v>262</c:v>
                </c:pt>
                <c:pt idx="44">
                  <c:v>263</c:v>
                </c:pt>
                <c:pt idx="45">
                  <c:v>262</c:v>
                </c:pt>
                <c:pt idx="46">
                  <c:v>259</c:v>
                </c:pt>
                <c:pt idx="47">
                  <c:v>256</c:v>
                </c:pt>
                <c:pt idx="48">
                  <c:v>253</c:v>
                </c:pt>
                <c:pt idx="49">
                  <c:v>251</c:v>
                </c:pt>
                <c:pt idx="50">
                  <c:v>248</c:v>
                </c:pt>
                <c:pt idx="51">
                  <c:v>246</c:v>
                </c:pt>
                <c:pt idx="52">
                  <c:v>244</c:v>
                </c:pt>
                <c:pt idx="53">
                  <c:v>243</c:v>
                </c:pt>
                <c:pt idx="54">
                  <c:v>240</c:v>
                </c:pt>
                <c:pt idx="55">
                  <c:v>236</c:v>
                </c:pt>
                <c:pt idx="56">
                  <c:v>237</c:v>
                </c:pt>
                <c:pt idx="57">
                  <c:v>237</c:v>
                </c:pt>
                <c:pt idx="58">
                  <c:v>233</c:v>
                </c:pt>
                <c:pt idx="59">
                  <c:v>231</c:v>
                </c:pt>
                <c:pt idx="60">
                  <c:v>232</c:v>
                </c:pt>
                <c:pt idx="61">
                  <c:v>231</c:v>
                </c:pt>
                <c:pt idx="62">
                  <c:v>229</c:v>
                </c:pt>
                <c:pt idx="63">
                  <c:v>225</c:v>
                </c:pt>
                <c:pt idx="64">
                  <c:v>227</c:v>
                </c:pt>
                <c:pt idx="65">
                  <c:v>230</c:v>
                </c:pt>
                <c:pt idx="66">
                  <c:v>228</c:v>
                </c:pt>
                <c:pt idx="67">
                  <c:v>225</c:v>
                </c:pt>
                <c:pt idx="68">
                  <c:v>223</c:v>
                </c:pt>
                <c:pt idx="69">
                  <c:v>227</c:v>
                </c:pt>
                <c:pt idx="70">
                  <c:v>229</c:v>
                </c:pt>
                <c:pt idx="71">
                  <c:v>228</c:v>
                </c:pt>
                <c:pt idx="72">
                  <c:v>224</c:v>
                </c:pt>
                <c:pt idx="73">
                  <c:v>222</c:v>
                </c:pt>
                <c:pt idx="74">
                  <c:v>227</c:v>
                </c:pt>
                <c:pt idx="75">
                  <c:v>229</c:v>
                </c:pt>
                <c:pt idx="76">
                  <c:v>229</c:v>
                </c:pt>
                <c:pt idx="77">
                  <c:v>222</c:v>
                </c:pt>
                <c:pt idx="78">
                  <c:v>229</c:v>
                </c:pt>
                <c:pt idx="79">
                  <c:v>230</c:v>
                </c:pt>
                <c:pt idx="80">
                  <c:v>230</c:v>
                </c:pt>
                <c:pt idx="81">
                  <c:v>230</c:v>
                </c:pt>
                <c:pt idx="82">
                  <c:v>233</c:v>
                </c:pt>
                <c:pt idx="83">
                  <c:v>233</c:v>
                </c:pt>
                <c:pt idx="84">
                  <c:v>233</c:v>
                </c:pt>
                <c:pt idx="85">
                  <c:v>233</c:v>
                </c:pt>
                <c:pt idx="86">
                  <c:v>234</c:v>
                </c:pt>
                <c:pt idx="87">
                  <c:v>233</c:v>
                </c:pt>
                <c:pt idx="88">
                  <c:v>233</c:v>
                </c:pt>
                <c:pt idx="89">
                  <c:v>232</c:v>
                </c:pt>
                <c:pt idx="90">
                  <c:v>233</c:v>
                </c:pt>
                <c:pt idx="91">
                  <c:v>233</c:v>
                </c:pt>
                <c:pt idx="92">
                  <c:v>233</c:v>
                </c:pt>
                <c:pt idx="93">
                  <c:v>233</c:v>
                </c:pt>
                <c:pt idx="94">
                  <c:v>233</c:v>
                </c:pt>
                <c:pt idx="95">
                  <c:v>233</c:v>
                </c:pt>
                <c:pt idx="96">
                  <c:v>233</c:v>
                </c:pt>
                <c:pt idx="97">
                  <c:v>233</c:v>
                </c:pt>
                <c:pt idx="98">
                  <c:v>232</c:v>
                </c:pt>
                <c:pt idx="99">
                  <c:v>232</c:v>
                </c:pt>
                <c:pt idx="100">
                  <c:v>232</c:v>
                </c:pt>
                <c:pt idx="101">
                  <c:v>231</c:v>
                </c:pt>
                <c:pt idx="102">
                  <c:v>232</c:v>
                </c:pt>
                <c:pt idx="103">
                  <c:v>231</c:v>
                </c:pt>
                <c:pt idx="104">
                  <c:v>230</c:v>
                </c:pt>
                <c:pt idx="105">
                  <c:v>229</c:v>
                </c:pt>
                <c:pt idx="106">
                  <c:v>231</c:v>
                </c:pt>
                <c:pt idx="107">
                  <c:v>230</c:v>
                </c:pt>
                <c:pt idx="108">
                  <c:v>229</c:v>
                </c:pt>
                <c:pt idx="109">
                  <c:v>229</c:v>
                </c:pt>
                <c:pt idx="110">
                  <c:v>235</c:v>
                </c:pt>
                <c:pt idx="111">
                  <c:v>237</c:v>
                </c:pt>
                <c:pt idx="112">
                  <c:v>241</c:v>
                </c:pt>
                <c:pt idx="113">
                  <c:v>241</c:v>
                </c:pt>
                <c:pt idx="114">
                  <c:v>246</c:v>
                </c:pt>
                <c:pt idx="115">
                  <c:v>248</c:v>
                </c:pt>
                <c:pt idx="116">
                  <c:v>250</c:v>
                </c:pt>
                <c:pt idx="117">
                  <c:v>252</c:v>
                </c:pt>
                <c:pt idx="118">
                  <c:v>251</c:v>
                </c:pt>
                <c:pt idx="119">
                  <c:v>255</c:v>
                </c:pt>
                <c:pt idx="120">
                  <c:v>255</c:v>
                </c:pt>
                <c:pt idx="121">
                  <c:v>258</c:v>
                </c:pt>
                <c:pt idx="122">
                  <c:v>259</c:v>
                </c:pt>
                <c:pt idx="123">
                  <c:v>259</c:v>
                </c:pt>
                <c:pt idx="124">
                  <c:v>259</c:v>
                </c:pt>
                <c:pt idx="125">
                  <c:v>259</c:v>
                </c:pt>
                <c:pt idx="126">
                  <c:v>255</c:v>
                </c:pt>
                <c:pt idx="127">
                  <c:v>255</c:v>
                </c:pt>
                <c:pt idx="128">
                  <c:v>255</c:v>
                </c:pt>
                <c:pt idx="129">
                  <c:v>252</c:v>
                </c:pt>
                <c:pt idx="130">
                  <c:v>251</c:v>
                </c:pt>
                <c:pt idx="131">
                  <c:v>251</c:v>
                </c:pt>
                <c:pt idx="132">
                  <c:v>249</c:v>
                </c:pt>
                <c:pt idx="133">
                  <c:v>247</c:v>
                </c:pt>
                <c:pt idx="134">
                  <c:v>247</c:v>
                </c:pt>
                <c:pt idx="135">
                  <c:v>244</c:v>
                </c:pt>
                <c:pt idx="136">
                  <c:v>244</c:v>
                </c:pt>
                <c:pt idx="137">
                  <c:v>243</c:v>
                </c:pt>
                <c:pt idx="138">
                  <c:v>240</c:v>
                </c:pt>
                <c:pt idx="139">
                  <c:v>240</c:v>
                </c:pt>
                <c:pt idx="140">
                  <c:v>237</c:v>
                </c:pt>
                <c:pt idx="141">
                  <c:v>237</c:v>
                </c:pt>
                <c:pt idx="142">
                  <c:v>235</c:v>
                </c:pt>
                <c:pt idx="143">
                  <c:v>234</c:v>
                </c:pt>
                <c:pt idx="144">
                  <c:v>233</c:v>
                </c:pt>
                <c:pt idx="145">
                  <c:v>232</c:v>
                </c:pt>
                <c:pt idx="146">
                  <c:v>231</c:v>
                </c:pt>
                <c:pt idx="147">
                  <c:v>229</c:v>
                </c:pt>
                <c:pt idx="148">
                  <c:v>232</c:v>
                </c:pt>
                <c:pt idx="149">
                  <c:v>229</c:v>
                </c:pt>
                <c:pt idx="150">
                  <c:v>229</c:v>
                </c:pt>
                <c:pt idx="151">
                  <c:v>225</c:v>
                </c:pt>
                <c:pt idx="152">
                  <c:v>225</c:v>
                </c:pt>
                <c:pt idx="153">
                  <c:v>223</c:v>
                </c:pt>
                <c:pt idx="154">
                  <c:v>228</c:v>
                </c:pt>
                <c:pt idx="155">
                  <c:v>230</c:v>
                </c:pt>
                <c:pt idx="156">
                  <c:v>229</c:v>
                </c:pt>
                <c:pt idx="157">
                  <c:v>229</c:v>
                </c:pt>
                <c:pt idx="158">
                  <c:v>225</c:v>
                </c:pt>
                <c:pt idx="159">
                  <c:v>226</c:v>
                </c:pt>
                <c:pt idx="160">
                  <c:v>241</c:v>
                </c:pt>
                <c:pt idx="161">
                  <c:v>244</c:v>
                </c:pt>
                <c:pt idx="162">
                  <c:v>242</c:v>
                </c:pt>
                <c:pt idx="163">
                  <c:v>241</c:v>
                </c:pt>
                <c:pt idx="164">
                  <c:v>248</c:v>
                </c:pt>
                <c:pt idx="165">
                  <c:v>248</c:v>
                </c:pt>
                <c:pt idx="166">
                  <c:v>247</c:v>
                </c:pt>
                <c:pt idx="167">
                  <c:v>249</c:v>
                </c:pt>
                <c:pt idx="168">
                  <c:v>249</c:v>
                </c:pt>
                <c:pt idx="169">
                  <c:v>248</c:v>
                </c:pt>
                <c:pt idx="170">
                  <c:v>249</c:v>
                </c:pt>
                <c:pt idx="171">
                  <c:v>249</c:v>
                </c:pt>
                <c:pt idx="172">
                  <c:v>248</c:v>
                </c:pt>
                <c:pt idx="173">
                  <c:v>248</c:v>
                </c:pt>
                <c:pt idx="174">
                  <c:v>248</c:v>
                </c:pt>
                <c:pt idx="175">
                  <c:v>251</c:v>
                </c:pt>
                <c:pt idx="176">
                  <c:v>252</c:v>
                </c:pt>
                <c:pt idx="177">
                  <c:v>255</c:v>
                </c:pt>
                <c:pt idx="178">
                  <c:v>255</c:v>
                </c:pt>
                <c:pt idx="179">
                  <c:v>259</c:v>
                </c:pt>
                <c:pt idx="180">
                  <c:v>259</c:v>
                </c:pt>
                <c:pt idx="181">
                  <c:v>259</c:v>
                </c:pt>
                <c:pt idx="182">
                  <c:v>259</c:v>
                </c:pt>
                <c:pt idx="183">
                  <c:v>258</c:v>
                </c:pt>
                <c:pt idx="184">
                  <c:v>259</c:v>
                </c:pt>
                <c:pt idx="185">
                  <c:v>259</c:v>
                </c:pt>
                <c:pt idx="186">
                  <c:v>258</c:v>
                </c:pt>
                <c:pt idx="187">
                  <c:v>255</c:v>
                </c:pt>
                <c:pt idx="188">
                  <c:v>255</c:v>
                </c:pt>
                <c:pt idx="189">
                  <c:v>255</c:v>
                </c:pt>
                <c:pt idx="190">
                  <c:v>251</c:v>
                </c:pt>
                <c:pt idx="191">
                  <c:v>251</c:v>
                </c:pt>
                <c:pt idx="192">
                  <c:v>251</c:v>
                </c:pt>
                <c:pt idx="193">
                  <c:v>248</c:v>
                </c:pt>
                <c:pt idx="194">
                  <c:v>248</c:v>
                </c:pt>
                <c:pt idx="195">
                  <c:v>248</c:v>
                </c:pt>
                <c:pt idx="196">
                  <c:v>244</c:v>
                </c:pt>
                <c:pt idx="197">
                  <c:v>244</c:v>
                </c:pt>
                <c:pt idx="198">
                  <c:v>244</c:v>
                </c:pt>
                <c:pt idx="199">
                  <c:v>242</c:v>
                </c:pt>
                <c:pt idx="200">
                  <c:v>240</c:v>
                </c:pt>
                <c:pt idx="201">
                  <c:v>241</c:v>
                </c:pt>
                <c:pt idx="202">
                  <c:v>240</c:v>
                </c:pt>
                <c:pt idx="203">
                  <c:v>237</c:v>
                </c:pt>
                <c:pt idx="204">
                  <c:v>238</c:v>
                </c:pt>
                <c:pt idx="205">
                  <c:v>237</c:v>
                </c:pt>
                <c:pt idx="206">
                  <c:v>237</c:v>
                </c:pt>
                <c:pt idx="207">
                  <c:v>235</c:v>
                </c:pt>
                <c:pt idx="208">
                  <c:v>235</c:v>
                </c:pt>
                <c:pt idx="209">
                  <c:v>235</c:v>
                </c:pt>
                <c:pt idx="210">
                  <c:v>233</c:v>
                </c:pt>
                <c:pt idx="211">
                  <c:v>232</c:v>
                </c:pt>
                <c:pt idx="212">
                  <c:v>231</c:v>
                </c:pt>
                <c:pt idx="213">
                  <c:v>237</c:v>
                </c:pt>
                <c:pt idx="214">
                  <c:v>240</c:v>
                </c:pt>
                <c:pt idx="215">
                  <c:v>241</c:v>
                </c:pt>
                <c:pt idx="216">
                  <c:v>238</c:v>
                </c:pt>
                <c:pt idx="217">
                  <c:v>244</c:v>
                </c:pt>
                <c:pt idx="218">
                  <c:v>248</c:v>
                </c:pt>
                <c:pt idx="219">
                  <c:v>248</c:v>
                </c:pt>
                <c:pt idx="220">
                  <c:v>250</c:v>
                </c:pt>
                <c:pt idx="221">
                  <c:v>257</c:v>
                </c:pt>
                <c:pt idx="222">
                  <c:v>258</c:v>
                </c:pt>
                <c:pt idx="223">
                  <c:v>259</c:v>
                </c:pt>
                <c:pt idx="224">
                  <c:v>262</c:v>
                </c:pt>
                <c:pt idx="225">
                  <c:v>260</c:v>
                </c:pt>
                <c:pt idx="226">
                  <c:v>262</c:v>
                </c:pt>
                <c:pt idx="227">
                  <c:v>261</c:v>
                </c:pt>
                <c:pt idx="228">
                  <c:v>260</c:v>
                </c:pt>
                <c:pt idx="229">
                  <c:v>259</c:v>
                </c:pt>
                <c:pt idx="230">
                  <c:v>258</c:v>
                </c:pt>
                <c:pt idx="231">
                  <c:v>258</c:v>
                </c:pt>
                <c:pt idx="232">
                  <c:v>257</c:v>
                </c:pt>
                <c:pt idx="233">
                  <c:v>255</c:v>
                </c:pt>
                <c:pt idx="234">
                  <c:v>255</c:v>
                </c:pt>
                <c:pt idx="235">
                  <c:v>255</c:v>
                </c:pt>
                <c:pt idx="236">
                  <c:v>255</c:v>
                </c:pt>
                <c:pt idx="237">
                  <c:v>251</c:v>
                </c:pt>
                <c:pt idx="238">
                  <c:v>252</c:v>
                </c:pt>
                <c:pt idx="239">
                  <c:v>251</c:v>
                </c:pt>
                <c:pt idx="240">
                  <c:v>251</c:v>
                </c:pt>
                <c:pt idx="241">
                  <c:v>251</c:v>
                </c:pt>
                <c:pt idx="242">
                  <c:v>251</c:v>
                </c:pt>
                <c:pt idx="243">
                  <c:v>250</c:v>
                </c:pt>
                <c:pt idx="244">
                  <c:v>251</c:v>
                </c:pt>
                <c:pt idx="245">
                  <c:v>251</c:v>
                </c:pt>
                <c:pt idx="246">
                  <c:v>251</c:v>
                </c:pt>
                <c:pt idx="247">
                  <c:v>255</c:v>
                </c:pt>
                <c:pt idx="248">
                  <c:v>262</c:v>
                </c:pt>
                <c:pt idx="249">
                  <c:v>263</c:v>
                </c:pt>
                <c:pt idx="250">
                  <c:v>266</c:v>
                </c:pt>
                <c:pt idx="251">
                  <c:v>273</c:v>
                </c:pt>
                <c:pt idx="252">
                  <c:v>277</c:v>
                </c:pt>
                <c:pt idx="253">
                  <c:v>284</c:v>
                </c:pt>
                <c:pt idx="254">
                  <c:v>285</c:v>
                </c:pt>
                <c:pt idx="255">
                  <c:v>288</c:v>
                </c:pt>
                <c:pt idx="256">
                  <c:v>291</c:v>
                </c:pt>
                <c:pt idx="257">
                  <c:v>288</c:v>
                </c:pt>
                <c:pt idx="258">
                  <c:v>288</c:v>
                </c:pt>
                <c:pt idx="259">
                  <c:v>288</c:v>
                </c:pt>
                <c:pt idx="260">
                  <c:v>288</c:v>
                </c:pt>
                <c:pt idx="261">
                  <c:v>285</c:v>
                </c:pt>
                <c:pt idx="262">
                  <c:v>282</c:v>
                </c:pt>
                <c:pt idx="263">
                  <c:v>281</c:v>
                </c:pt>
                <c:pt idx="264">
                  <c:v>279</c:v>
                </c:pt>
                <c:pt idx="265">
                  <c:v>279</c:v>
                </c:pt>
                <c:pt idx="266">
                  <c:v>277</c:v>
                </c:pt>
                <c:pt idx="267">
                  <c:v>273</c:v>
                </c:pt>
                <c:pt idx="268">
                  <c:v>273</c:v>
                </c:pt>
                <c:pt idx="269">
                  <c:v>274</c:v>
                </c:pt>
                <c:pt idx="270">
                  <c:v>273</c:v>
                </c:pt>
                <c:pt idx="271">
                  <c:v>280</c:v>
                </c:pt>
                <c:pt idx="272">
                  <c:v>281</c:v>
                </c:pt>
                <c:pt idx="273">
                  <c:v>284</c:v>
                </c:pt>
                <c:pt idx="274">
                  <c:v>282</c:v>
                </c:pt>
                <c:pt idx="275">
                  <c:v>281</c:v>
                </c:pt>
                <c:pt idx="276">
                  <c:v>281</c:v>
                </c:pt>
                <c:pt idx="277">
                  <c:v>281</c:v>
                </c:pt>
                <c:pt idx="278">
                  <c:v>280</c:v>
                </c:pt>
                <c:pt idx="279">
                  <c:v>279</c:v>
                </c:pt>
                <c:pt idx="280">
                  <c:v>277</c:v>
                </c:pt>
                <c:pt idx="281">
                  <c:v>277</c:v>
                </c:pt>
                <c:pt idx="282">
                  <c:v>273</c:v>
                </c:pt>
                <c:pt idx="283">
                  <c:v>270</c:v>
                </c:pt>
                <c:pt idx="284">
                  <c:v>270</c:v>
                </c:pt>
                <c:pt idx="285">
                  <c:v>270</c:v>
                </c:pt>
                <c:pt idx="286">
                  <c:v>266</c:v>
                </c:pt>
                <c:pt idx="287">
                  <c:v>268</c:v>
                </c:pt>
                <c:pt idx="288">
                  <c:v>266</c:v>
                </c:pt>
                <c:pt idx="289">
                  <c:v>265</c:v>
                </c:pt>
                <c:pt idx="290">
                  <c:v>264</c:v>
                </c:pt>
                <c:pt idx="291">
                  <c:v>265</c:v>
                </c:pt>
                <c:pt idx="292">
                  <c:v>262</c:v>
                </c:pt>
                <c:pt idx="293">
                  <c:v>259</c:v>
                </c:pt>
                <c:pt idx="294">
                  <c:v>276</c:v>
                </c:pt>
                <c:pt idx="295">
                  <c:v>291</c:v>
                </c:pt>
                <c:pt idx="296">
                  <c:v>291</c:v>
                </c:pt>
                <c:pt idx="297">
                  <c:v>291</c:v>
                </c:pt>
                <c:pt idx="298">
                  <c:v>300</c:v>
                </c:pt>
                <c:pt idx="299">
                  <c:v>300</c:v>
                </c:pt>
                <c:pt idx="300">
                  <c:v>300</c:v>
                </c:pt>
                <c:pt idx="301">
                  <c:v>300</c:v>
                </c:pt>
                <c:pt idx="302">
                  <c:v>300</c:v>
                </c:pt>
                <c:pt idx="303">
                  <c:v>300</c:v>
                </c:pt>
                <c:pt idx="304">
                  <c:v>300</c:v>
                </c:pt>
                <c:pt idx="305">
                  <c:v>300</c:v>
                </c:pt>
                <c:pt idx="306">
                  <c:v>300</c:v>
                </c:pt>
                <c:pt idx="307">
                  <c:v>300</c:v>
                </c:pt>
                <c:pt idx="308">
                  <c:v>300</c:v>
                </c:pt>
                <c:pt idx="309">
                  <c:v>300</c:v>
                </c:pt>
                <c:pt idx="310">
                  <c:v>300</c:v>
                </c:pt>
                <c:pt idx="311">
                  <c:v>300</c:v>
                </c:pt>
                <c:pt idx="312">
                  <c:v>300</c:v>
                </c:pt>
                <c:pt idx="313">
                  <c:v>300</c:v>
                </c:pt>
                <c:pt idx="314">
                  <c:v>300</c:v>
                </c:pt>
                <c:pt idx="315">
                  <c:v>300</c:v>
                </c:pt>
                <c:pt idx="316">
                  <c:v>300</c:v>
                </c:pt>
                <c:pt idx="317">
                  <c:v>295</c:v>
                </c:pt>
                <c:pt idx="318">
                  <c:v>291</c:v>
                </c:pt>
                <c:pt idx="319">
                  <c:v>288</c:v>
                </c:pt>
                <c:pt idx="320">
                  <c:v>285</c:v>
                </c:pt>
                <c:pt idx="321">
                  <c:v>281</c:v>
                </c:pt>
                <c:pt idx="322">
                  <c:v>278</c:v>
                </c:pt>
                <c:pt idx="323">
                  <c:v>277</c:v>
                </c:pt>
                <c:pt idx="324">
                  <c:v>270</c:v>
                </c:pt>
                <c:pt idx="325">
                  <c:v>270</c:v>
                </c:pt>
                <c:pt idx="326">
                  <c:v>266</c:v>
                </c:pt>
                <c:pt idx="327">
                  <c:v>263</c:v>
                </c:pt>
                <c:pt idx="328">
                  <c:v>262</c:v>
                </c:pt>
                <c:pt idx="329">
                  <c:v>262</c:v>
                </c:pt>
                <c:pt idx="330">
                  <c:v>258</c:v>
                </c:pt>
                <c:pt idx="331">
                  <c:v>255</c:v>
                </c:pt>
                <c:pt idx="332">
                  <c:v>255</c:v>
                </c:pt>
                <c:pt idx="333">
                  <c:v>255</c:v>
                </c:pt>
                <c:pt idx="334">
                  <c:v>252</c:v>
                </c:pt>
                <c:pt idx="335">
                  <c:v>249</c:v>
                </c:pt>
                <c:pt idx="336">
                  <c:v>249</c:v>
                </c:pt>
                <c:pt idx="337">
                  <c:v>252</c:v>
                </c:pt>
                <c:pt idx="338">
                  <c:v>252</c:v>
                </c:pt>
                <c:pt idx="339">
                  <c:v>248</c:v>
                </c:pt>
                <c:pt idx="340">
                  <c:v>245</c:v>
                </c:pt>
                <c:pt idx="341">
                  <c:v>248</c:v>
                </c:pt>
                <c:pt idx="342">
                  <c:v>248</c:v>
                </c:pt>
                <c:pt idx="343">
                  <c:v>248</c:v>
                </c:pt>
                <c:pt idx="344">
                  <c:v>244</c:v>
                </c:pt>
                <c:pt idx="345">
                  <c:v>243</c:v>
                </c:pt>
                <c:pt idx="346">
                  <c:v>240</c:v>
                </c:pt>
                <c:pt idx="347">
                  <c:v>245</c:v>
                </c:pt>
                <c:pt idx="348">
                  <c:v>245</c:v>
                </c:pt>
                <c:pt idx="349">
                  <c:v>244</c:v>
                </c:pt>
                <c:pt idx="350">
                  <c:v>242</c:v>
                </c:pt>
                <c:pt idx="351">
                  <c:v>240</c:v>
                </c:pt>
                <c:pt idx="352">
                  <c:v>236</c:v>
                </c:pt>
                <c:pt idx="353">
                  <c:v>237</c:v>
                </c:pt>
                <c:pt idx="354">
                  <c:v>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8F-764E-9E99-45E4109353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770496"/>
        <c:axId val="115772032"/>
      </c:lineChart>
      <c:catAx>
        <c:axId val="115770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15772032"/>
        <c:crosses val="autoZero"/>
        <c:auto val="1"/>
        <c:lblAlgn val="ctr"/>
        <c:lblOffset val="100"/>
        <c:noMultiLvlLbl val="0"/>
      </c:catAx>
      <c:valAx>
        <c:axId val="115772032"/>
        <c:scaling>
          <c:orientation val="minMax"/>
          <c:min val="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7704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887DE-3F12-D74A-8FD6-D6755CBC1A56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A7856-9170-C642-98B0-85246FD9B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7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24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36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2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9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922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708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166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121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35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0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2141316"/>
            <a:ext cx="9144000" cy="24538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65246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1138"/>
            <a:ext cx="7772400" cy="416689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6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417111F3-19CC-A94E-B0FD-1989B44291B9}" type="datetime1">
              <a:rPr lang="ru-RU" smtClean="0"/>
              <a:t>26.06.2018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38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1944546"/>
            <a:ext cx="9144000" cy="304414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6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74EEDE86-207E-BA4C-83D4-5CE763B6EBC8}" type="datetime1">
              <a:rPr lang="ru-RU" smtClean="0"/>
              <a:t>26.06.2018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39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421149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A01A9D32-9F01-6440-A725-541402382076}" type="datetime1">
              <a:rPr lang="ru-RU" smtClean="0"/>
              <a:t>26.06.2018</a:t>
            </a:fld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0"/>
            <a:ext cx="9144000" cy="6882999"/>
          </a:xfrm>
          <a:prstGeom prst="rect">
            <a:avLst/>
          </a:prstGeom>
          <a:solidFill>
            <a:srgbClr val="434343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bg1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4000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944547"/>
            <a:ext cx="9144000" cy="206029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201896"/>
            <a:ext cx="7772400" cy="151357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0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ая_страница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23" y="868102"/>
            <a:ext cx="8289563" cy="5208607"/>
          </a:xfrm>
          <a:effectLst>
            <a:outerShdw blurRad="50800" dist="50800" dir="5400000" algn="ctr" rotWithShape="0">
              <a:srgbClr val="EBEBEB"/>
            </a:outerShdw>
          </a:effectLst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8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2_колонки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03024" y="863590"/>
            <a:ext cx="4111826" cy="5313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863590"/>
            <a:ext cx="4063437" cy="5313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7FBE-727B-D24A-B2F7-F1C6B17C32AD}" type="datetime1">
              <a:rPr lang="ru-RU" smtClean="0"/>
              <a:t>26.06.2018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8091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483673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8EF89B46-E882-AD4D-B512-49726B71C43E}" type="datetime1">
              <a:rPr lang="ru-RU" smtClean="0"/>
              <a:t>26.06.2018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483676"/>
            <a:ext cx="30861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4952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5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_за_внима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95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669A4-D85B-7842-96D8-59D9CC4B44DF}" type="datetime1">
              <a:rPr lang="ru-RU" smtClean="0"/>
              <a:t>26.06.2018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6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4" r:id="rId3"/>
    <p:sldLayoutId id="2147483677" r:id="rId4"/>
    <p:sldLayoutId id="2147483662" r:id="rId5"/>
    <p:sldLayoutId id="2147483676" r:id="rId6"/>
    <p:sldLayoutId id="2147483667" r:id="rId7"/>
    <p:sldLayoutId id="2147483672" r:id="rId8"/>
    <p:sldLayoutId id="2147483678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6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8.bin"/><Relationship Id="rId7" Type="http://schemas.openxmlformats.org/officeDocument/2006/relationships/image" Target="../media/image12.wmf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21.jpeg"/><Relationship Id="rId19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jpeg"/><Relationship Id="rId14" Type="http://schemas.openxmlformats.org/officeDocument/2006/relationships/image" Target="../media/image14.wmf"/><Relationship Id="rId22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Градиентная </a:t>
            </a:r>
            <a:r>
              <a:rPr lang="ru-RU" dirty="0" err="1"/>
              <a:t>теплометрия</a:t>
            </a:r>
            <a:r>
              <a:rPr lang="ru-RU" dirty="0"/>
              <a:t> - инновационная разработка </a:t>
            </a:r>
            <a:r>
              <a:rPr lang="ru-RU" dirty="0" err="1"/>
              <a:t>СПбПУ</a:t>
            </a:r>
            <a:r>
              <a:rPr lang="ru-RU" dirty="0"/>
              <a:t> для теплоэнергетики Санкт-Петербурга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85800" y="3715474"/>
            <a:ext cx="7772400" cy="752354"/>
          </a:xfrm>
        </p:spPr>
        <p:txBody>
          <a:bodyPr>
            <a:normAutofit/>
          </a:bodyPr>
          <a:lstStyle/>
          <a:p>
            <a:r>
              <a:rPr lang="ru-RU" dirty="0"/>
              <a:t>Профессор кафедры «Теплофизика энергетических установок» </a:t>
            </a:r>
            <a:r>
              <a:rPr lang="ru-RU" dirty="0" err="1"/>
              <a:t>СПбПУ</a:t>
            </a:r>
            <a:endParaRPr lang="ru-RU" dirty="0"/>
          </a:p>
          <a:p>
            <a:r>
              <a:rPr lang="ru-RU" dirty="0"/>
              <a:t>д.т.н. Андрей Владимирович МИТЯКОВ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C8D3-E9FB-D345-82B3-0787ACCF83AE}" type="datetime1">
              <a:rPr lang="ru-RU" smtClean="0"/>
              <a:t>26.06.2018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80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05051" y="-142500"/>
            <a:ext cx="7374425" cy="868101"/>
          </a:xfrm>
        </p:spPr>
        <p:txBody>
          <a:bodyPr>
            <a:normAutofit/>
          </a:bodyPr>
          <a:lstStyle/>
          <a:p>
            <a:r>
              <a:rPr lang="ru-RU" sz="2400" b="1" dirty="0"/>
              <a:t>Передвижная </a:t>
            </a:r>
            <a:r>
              <a:rPr lang="ru-RU" sz="2400" b="1" dirty="0" err="1"/>
              <a:t>энергоэкологическая</a:t>
            </a:r>
            <a:r>
              <a:rPr lang="ru-RU" sz="2400" b="1" dirty="0"/>
              <a:t> лаборатория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DE71CB-F3BE-8546-B3BA-4F439824C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051" y="1049961"/>
            <a:ext cx="5639130" cy="4844886"/>
          </a:xfrm>
          <a:prstGeom prst="rect">
            <a:avLst/>
          </a:prstGeom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199F027F-FE7F-2A4F-91D4-63B31093AB30}"/>
              </a:ext>
            </a:extLst>
          </p:cNvPr>
          <p:cNvSpPr txBox="1">
            <a:spLocks/>
          </p:cNvSpPr>
          <p:nvPr/>
        </p:nvSpPr>
        <p:spPr>
          <a:xfrm>
            <a:off x="220534" y="5989899"/>
            <a:ext cx="8674084" cy="868101"/>
          </a:xfrm>
          <a:prstGeom prst="rect">
            <a:avLst/>
          </a:prstGeom>
        </p:spPr>
        <p:txBody>
          <a:bodyPr anchor="ctr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 sz="2400" dirty="0"/>
              <a:t>Проведение </a:t>
            </a:r>
            <a:r>
              <a:rPr lang="ru-RU" sz="2400" dirty="0" err="1"/>
              <a:t>энергоаудита</a:t>
            </a:r>
            <a:r>
              <a:rPr lang="ru-RU" sz="2400" dirty="0"/>
              <a:t> любой сложности на объектах </a:t>
            </a:r>
            <a:br>
              <a:rPr lang="ru-RU" sz="2400" dirty="0"/>
            </a:br>
            <a:r>
              <a:rPr lang="ru-RU" sz="2400" dirty="0"/>
              <a:t>Санкт-Петербурга и Северо-западного региона РФ</a:t>
            </a:r>
          </a:p>
        </p:txBody>
      </p:sp>
    </p:spTree>
    <p:extLst>
      <p:ext uri="{BB962C8B-B14F-4D97-AF65-F5344CB8AC3E}">
        <p14:creationId xmlns:p14="http://schemas.microsoft.com/office/powerpoint/2010/main" val="1071529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95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E2E52FA6-A26F-584B-87C6-AE98E466C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98" y="2"/>
            <a:ext cx="9170588" cy="687794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92634" y="-59375"/>
            <a:ext cx="4132462" cy="57794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Тепловые потоки</a:t>
            </a:r>
          </a:p>
        </p:txBody>
      </p:sp>
    </p:spTree>
    <p:extLst>
      <p:ext uri="{BB962C8B-B14F-4D97-AF65-F5344CB8AC3E}">
        <p14:creationId xmlns:p14="http://schemas.microsoft.com/office/powerpoint/2010/main" val="139929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92157" y="0"/>
            <a:ext cx="7235053" cy="577942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Датчики теплового потока типа вспомогательной стенки</a:t>
            </a:r>
          </a:p>
        </p:txBody>
      </p:sp>
      <p:pic>
        <p:nvPicPr>
          <p:cNvPr id="6" name="sensor.mp4">
            <a:hlinkClick r:id="" action="ppaction://media"/>
            <a:extLst>
              <a:ext uri="{FF2B5EF4-FFF2-40B4-BE49-F238E27FC236}">
                <a16:creationId xmlns:a16="http://schemas.microsoft.com/office/drawing/2014/main" id="{6DB78D2B-EC9A-8342-9880-70088CB8105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7832" y="4172866"/>
            <a:ext cx="4054169" cy="2280470"/>
          </a:xfrm>
          <a:prstGeom prst="rect">
            <a:avLst/>
          </a:prstGeom>
        </p:spPr>
      </p:pic>
      <p:sp>
        <p:nvSpPr>
          <p:cNvPr id="7" name="Freeform 21">
            <a:extLst>
              <a:ext uri="{FF2B5EF4-FFF2-40B4-BE49-F238E27FC236}">
                <a16:creationId xmlns:a16="http://schemas.microsoft.com/office/drawing/2014/main" id="{1AB3005B-1E4A-CC42-9BAE-FDD5CF9002EE}"/>
              </a:ext>
            </a:extLst>
          </p:cNvPr>
          <p:cNvSpPr>
            <a:spLocks/>
          </p:cNvSpPr>
          <p:nvPr/>
        </p:nvSpPr>
        <p:spPr bwMode="auto">
          <a:xfrm>
            <a:off x="105990" y="2998980"/>
            <a:ext cx="5178425" cy="1962150"/>
          </a:xfrm>
          <a:custGeom>
            <a:avLst/>
            <a:gdLst>
              <a:gd name="T0" fmla="*/ 2147483647 w 1952"/>
              <a:gd name="T1" fmla="*/ 0 h 915"/>
              <a:gd name="T2" fmla="*/ 2147483647 w 1952"/>
              <a:gd name="T3" fmla="*/ 0 h 915"/>
              <a:gd name="T4" fmla="*/ 2147483647 w 1952"/>
              <a:gd name="T5" fmla="*/ 2147483647 h 915"/>
              <a:gd name="T6" fmla="*/ 2147483647 w 1952"/>
              <a:gd name="T7" fmla="*/ 2147483647 h 915"/>
              <a:gd name="T8" fmla="*/ 2147483647 w 1952"/>
              <a:gd name="T9" fmla="*/ 2147483647 h 915"/>
              <a:gd name="T10" fmla="*/ 2147483647 w 1952"/>
              <a:gd name="T11" fmla="*/ 2147483647 h 915"/>
              <a:gd name="T12" fmla="*/ 2147483647 w 1952"/>
              <a:gd name="T13" fmla="*/ 2147483647 h 915"/>
              <a:gd name="T14" fmla="*/ 2147483647 w 1952"/>
              <a:gd name="T15" fmla="*/ 2147483647 h 915"/>
              <a:gd name="T16" fmla="*/ 2147483647 w 1952"/>
              <a:gd name="T17" fmla="*/ 2147483647 h 915"/>
              <a:gd name="T18" fmla="*/ 2147483647 w 1952"/>
              <a:gd name="T19" fmla="*/ 2147483647 h 915"/>
              <a:gd name="T20" fmla="*/ 2147483647 w 1952"/>
              <a:gd name="T21" fmla="*/ 2147483647 h 915"/>
              <a:gd name="T22" fmla="*/ 2147483647 w 1952"/>
              <a:gd name="T23" fmla="*/ 2147483647 h 915"/>
              <a:gd name="T24" fmla="*/ 2147483647 w 1952"/>
              <a:gd name="T25" fmla="*/ 2147483647 h 915"/>
              <a:gd name="T26" fmla="*/ 2147483647 w 1952"/>
              <a:gd name="T27" fmla="*/ 2147483647 h 915"/>
              <a:gd name="T28" fmla="*/ 2147483647 w 1952"/>
              <a:gd name="T29" fmla="*/ 2147483647 h 915"/>
              <a:gd name="T30" fmla="*/ 2147483647 w 1952"/>
              <a:gd name="T31" fmla="*/ 2147483647 h 915"/>
              <a:gd name="T32" fmla="*/ 2147483647 w 1952"/>
              <a:gd name="T33" fmla="*/ 2147483647 h 915"/>
              <a:gd name="T34" fmla="*/ 2147483647 w 1952"/>
              <a:gd name="T35" fmla="*/ 2147483647 h 915"/>
              <a:gd name="T36" fmla="*/ 2147483647 w 1952"/>
              <a:gd name="T37" fmla="*/ 2147483647 h 915"/>
              <a:gd name="T38" fmla="*/ 2147483647 w 1952"/>
              <a:gd name="T39" fmla="*/ 2147483647 h 915"/>
              <a:gd name="T40" fmla="*/ 2147483647 w 1952"/>
              <a:gd name="T41" fmla="*/ 2147483647 h 915"/>
              <a:gd name="T42" fmla="*/ 2147483647 w 1952"/>
              <a:gd name="T43" fmla="*/ 2147483647 h 915"/>
              <a:gd name="T44" fmla="*/ 2147483647 w 1952"/>
              <a:gd name="T45" fmla="*/ 2147483647 h 915"/>
              <a:gd name="T46" fmla="*/ 2147483647 w 1952"/>
              <a:gd name="T47" fmla="*/ 2147483647 h 915"/>
              <a:gd name="T48" fmla="*/ 2147483647 w 1952"/>
              <a:gd name="T49" fmla="*/ 2147483647 h 915"/>
              <a:gd name="T50" fmla="*/ 2147483647 w 1952"/>
              <a:gd name="T51" fmla="*/ 2147483647 h 915"/>
              <a:gd name="T52" fmla="*/ 2147483647 w 1952"/>
              <a:gd name="T53" fmla="*/ 2147483647 h 915"/>
              <a:gd name="T54" fmla="*/ 2147483647 w 1952"/>
              <a:gd name="T55" fmla="*/ 2147483647 h 915"/>
              <a:gd name="T56" fmla="*/ 0 w 1952"/>
              <a:gd name="T57" fmla="*/ 2147483647 h 915"/>
              <a:gd name="T58" fmla="*/ 2147483647 w 1952"/>
              <a:gd name="T59" fmla="*/ 0 h 91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952" h="915">
                <a:moveTo>
                  <a:pt x="6" y="0"/>
                </a:moveTo>
                <a:lnTo>
                  <a:pt x="1918" y="0"/>
                </a:lnTo>
                <a:cubicBezTo>
                  <a:pt x="1925" y="43"/>
                  <a:pt x="1938" y="82"/>
                  <a:pt x="1952" y="123"/>
                </a:cubicBezTo>
                <a:cubicBezTo>
                  <a:pt x="1939" y="181"/>
                  <a:pt x="1930" y="241"/>
                  <a:pt x="1896" y="290"/>
                </a:cubicBezTo>
                <a:cubicBezTo>
                  <a:pt x="1890" y="315"/>
                  <a:pt x="1893" y="328"/>
                  <a:pt x="1868" y="335"/>
                </a:cubicBezTo>
                <a:cubicBezTo>
                  <a:pt x="1864" y="347"/>
                  <a:pt x="1855" y="357"/>
                  <a:pt x="1851" y="369"/>
                </a:cubicBezTo>
                <a:cubicBezTo>
                  <a:pt x="1842" y="395"/>
                  <a:pt x="1837" y="426"/>
                  <a:pt x="1829" y="453"/>
                </a:cubicBezTo>
                <a:cubicBezTo>
                  <a:pt x="1827" y="483"/>
                  <a:pt x="1826" y="512"/>
                  <a:pt x="1823" y="542"/>
                </a:cubicBezTo>
                <a:cubicBezTo>
                  <a:pt x="1818" y="594"/>
                  <a:pt x="1794" y="651"/>
                  <a:pt x="1773" y="699"/>
                </a:cubicBezTo>
                <a:cubicBezTo>
                  <a:pt x="1768" y="710"/>
                  <a:pt x="1769" y="723"/>
                  <a:pt x="1762" y="732"/>
                </a:cubicBezTo>
                <a:cubicBezTo>
                  <a:pt x="1757" y="739"/>
                  <a:pt x="1730" y="761"/>
                  <a:pt x="1722" y="766"/>
                </a:cubicBezTo>
                <a:cubicBezTo>
                  <a:pt x="1641" y="812"/>
                  <a:pt x="1524" y="809"/>
                  <a:pt x="1437" y="816"/>
                </a:cubicBezTo>
                <a:cubicBezTo>
                  <a:pt x="1402" y="828"/>
                  <a:pt x="1380" y="839"/>
                  <a:pt x="1342" y="844"/>
                </a:cubicBezTo>
                <a:cubicBezTo>
                  <a:pt x="1312" y="852"/>
                  <a:pt x="1284" y="857"/>
                  <a:pt x="1253" y="861"/>
                </a:cubicBezTo>
                <a:cubicBezTo>
                  <a:pt x="1142" y="856"/>
                  <a:pt x="1057" y="851"/>
                  <a:pt x="945" y="855"/>
                </a:cubicBezTo>
                <a:cubicBezTo>
                  <a:pt x="876" y="870"/>
                  <a:pt x="841" y="874"/>
                  <a:pt x="766" y="878"/>
                </a:cubicBezTo>
                <a:cubicBezTo>
                  <a:pt x="736" y="883"/>
                  <a:pt x="707" y="894"/>
                  <a:pt x="677" y="900"/>
                </a:cubicBezTo>
                <a:cubicBezTo>
                  <a:pt x="656" y="904"/>
                  <a:pt x="615" y="911"/>
                  <a:pt x="615" y="911"/>
                </a:cubicBezTo>
                <a:cubicBezTo>
                  <a:pt x="612" y="911"/>
                  <a:pt x="487" y="915"/>
                  <a:pt x="442" y="900"/>
                </a:cubicBezTo>
                <a:cubicBezTo>
                  <a:pt x="389" y="882"/>
                  <a:pt x="355" y="831"/>
                  <a:pt x="302" y="816"/>
                </a:cubicBezTo>
                <a:cubicBezTo>
                  <a:pt x="273" y="787"/>
                  <a:pt x="241" y="762"/>
                  <a:pt x="213" y="732"/>
                </a:cubicBezTo>
                <a:cubicBezTo>
                  <a:pt x="208" y="704"/>
                  <a:pt x="204" y="669"/>
                  <a:pt x="185" y="648"/>
                </a:cubicBezTo>
                <a:cubicBezTo>
                  <a:pt x="170" y="607"/>
                  <a:pt x="171" y="569"/>
                  <a:pt x="140" y="536"/>
                </a:cubicBezTo>
                <a:cubicBezTo>
                  <a:pt x="123" y="492"/>
                  <a:pt x="149" y="549"/>
                  <a:pt x="117" y="509"/>
                </a:cubicBezTo>
                <a:cubicBezTo>
                  <a:pt x="113" y="504"/>
                  <a:pt x="115" y="497"/>
                  <a:pt x="112" y="492"/>
                </a:cubicBezTo>
                <a:cubicBezTo>
                  <a:pt x="105" y="476"/>
                  <a:pt x="96" y="470"/>
                  <a:pt x="84" y="458"/>
                </a:cubicBezTo>
                <a:cubicBezTo>
                  <a:pt x="71" y="420"/>
                  <a:pt x="52" y="384"/>
                  <a:pt x="39" y="346"/>
                </a:cubicBezTo>
                <a:cubicBezTo>
                  <a:pt x="33" y="329"/>
                  <a:pt x="22" y="296"/>
                  <a:pt x="22" y="296"/>
                </a:cubicBezTo>
                <a:cubicBezTo>
                  <a:pt x="17" y="228"/>
                  <a:pt x="23" y="154"/>
                  <a:pt x="0" y="89"/>
                </a:cubicBezTo>
                <a:cubicBezTo>
                  <a:pt x="7" y="22"/>
                  <a:pt x="6" y="52"/>
                  <a:pt x="6" y="0"/>
                </a:cubicBezTo>
                <a:close/>
              </a:path>
            </a:pathLst>
          </a:custGeom>
          <a:solidFill>
            <a:srgbClr val="FF6600">
              <a:alpha val="25098"/>
            </a:srgbClr>
          </a:solidFill>
          <a:ln w="9525" cap="flat" cmpd="sng">
            <a:solidFill>
              <a:srgbClr val="080808"/>
            </a:solidFill>
            <a:prstDash val="solid"/>
            <a:round/>
            <a:headEnd type="none" w="sm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CBEF6234-F885-814C-A624-56B22217A1D6}"/>
              </a:ext>
            </a:extLst>
          </p:cNvPr>
          <p:cNvSpPr>
            <a:spLocks/>
          </p:cNvSpPr>
          <p:nvPr/>
        </p:nvSpPr>
        <p:spPr bwMode="auto">
          <a:xfrm rot="10800000">
            <a:off x="59950" y="589155"/>
            <a:ext cx="5153025" cy="2409825"/>
          </a:xfrm>
          <a:custGeom>
            <a:avLst/>
            <a:gdLst>
              <a:gd name="T0" fmla="*/ 2147483647 w 1952"/>
              <a:gd name="T1" fmla="*/ 0 h 915"/>
              <a:gd name="T2" fmla="*/ 2147483647 w 1952"/>
              <a:gd name="T3" fmla="*/ 0 h 915"/>
              <a:gd name="T4" fmla="*/ 2147483647 w 1952"/>
              <a:gd name="T5" fmla="*/ 2147483647 h 915"/>
              <a:gd name="T6" fmla="*/ 2147483647 w 1952"/>
              <a:gd name="T7" fmla="*/ 2147483647 h 915"/>
              <a:gd name="T8" fmla="*/ 2147483647 w 1952"/>
              <a:gd name="T9" fmla="*/ 2147483647 h 915"/>
              <a:gd name="T10" fmla="*/ 2147483647 w 1952"/>
              <a:gd name="T11" fmla="*/ 2147483647 h 915"/>
              <a:gd name="T12" fmla="*/ 2147483647 w 1952"/>
              <a:gd name="T13" fmla="*/ 2147483647 h 915"/>
              <a:gd name="T14" fmla="*/ 2147483647 w 1952"/>
              <a:gd name="T15" fmla="*/ 2147483647 h 915"/>
              <a:gd name="T16" fmla="*/ 2147483647 w 1952"/>
              <a:gd name="T17" fmla="*/ 2147483647 h 915"/>
              <a:gd name="T18" fmla="*/ 2147483647 w 1952"/>
              <a:gd name="T19" fmla="*/ 2147483647 h 915"/>
              <a:gd name="T20" fmla="*/ 2147483647 w 1952"/>
              <a:gd name="T21" fmla="*/ 2147483647 h 915"/>
              <a:gd name="T22" fmla="*/ 2147483647 w 1952"/>
              <a:gd name="T23" fmla="*/ 2147483647 h 915"/>
              <a:gd name="T24" fmla="*/ 2147483647 w 1952"/>
              <a:gd name="T25" fmla="*/ 2147483647 h 915"/>
              <a:gd name="T26" fmla="*/ 2147483647 w 1952"/>
              <a:gd name="T27" fmla="*/ 2147483647 h 915"/>
              <a:gd name="T28" fmla="*/ 2147483647 w 1952"/>
              <a:gd name="T29" fmla="*/ 2147483647 h 915"/>
              <a:gd name="T30" fmla="*/ 2147483647 w 1952"/>
              <a:gd name="T31" fmla="*/ 2147483647 h 915"/>
              <a:gd name="T32" fmla="*/ 2147483647 w 1952"/>
              <a:gd name="T33" fmla="*/ 2147483647 h 915"/>
              <a:gd name="T34" fmla="*/ 2147483647 w 1952"/>
              <a:gd name="T35" fmla="*/ 2147483647 h 915"/>
              <a:gd name="T36" fmla="*/ 2147483647 w 1952"/>
              <a:gd name="T37" fmla="*/ 2147483647 h 915"/>
              <a:gd name="T38" fmla="*/ 2147483647 w 1952"/>
              <a:gd name="T39" fmla="*/ 2147483647 h 915"/>
              <a:gd name="T40" fmla="*/ 2147483647 w 1952"/>
              <a:gd name="T41" fmla="*/ 2147483647 h 915"/>
              <a:gd name="T42" fmla="*/ 2147483647 w 1952"/>
              <a:gd name="T43" fmla="*/ 2147483647 h 915"/>
              <a:gd name="T44" fmla="*/ 2147483647 w 1952"/>
              <a:gd name="T45" fmla="*/ 2147483647 h 915"/>
              <a:gd name="T46" fmla="*/ 2147483647 w 1952"/>
              <a:gd name="T47" fmla="*/ 2147483647 h 915"/>
              <a:gd name="T48" fmla="*/ 2147483647 w 1952"/>
              <a:gd name="T49" fmla="*/ 2147483647 h 915"/>
              <a:gd name="T50" fmla="*/ 2147483647 w 1952"/>
              <a:gd name="T51" fmla="*/ 2147483647 h 915"/>
              <a:gd name="T52" fmla="*/ 2147483647 w 1952"/>
              <a:gd name="T53" fmla="*/ 2147483647 h 915"/>
              <a:gd name="T54" fmla="*/ 2147483647 w 1952"/>
              <a:gd name="T55" fmla="*/ 2147483647 h 915"/>
              <a:gd name="T56" fmla="*/ 0 w 1952"/>
              <a:gd name="T57" fmla="*/ 2147483647 h 915"/>
              <a:gd name="T58" fmla="*/ 2147483647 w 1952"/>
              <a:gd name="T59" fmla="*/ 0 h 91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952" h="915">
                <a:moveTo>
                  <a:pt x="6" y="0"/>
                </a:moveTo>
                <a:lnTo>
                  <a:pt x="1918" y="0"/>
                </a:lnTo>
                <a:cubicBezTo>
                  <a:pt x="1925" y="43"/>
                  <a:pt x="1938" y="82"/>
                  <a:pt x="1952" y="123"/>
                </a:cubicBezTo>
                <a:cubicBezTo>
                  <a:pt x="1939" y="181"/>
                  <a:pt x="1930" y="241"/>
                  <a:pt x="1896" y="290"/>
                </a:cubicBezTo>
                <a:cubicBezTo>
                  <a:pt x="1890" y="315"/>
                  <a:pt x="1893" y="328"/>
                  <a:pt x="1868" y="335"/>
                </a:cubicBezTo>
                <a:cubicBezTo>
                  <a:pt x="1864" y="347"/>
                  <a:pt x="1855" y="357"/>
                  <a:pt x="1851" y="369"/>
                </a:cubicBezTo>
                <a:cubicBezTo>
                  <a:pt x="1842" y="395"/>
                  <a:pt x="1837" y="426"/>
                  <a:pt x="1829" y="453"/>
                </a:cubicBezTo>
                <a:cubicBezTo>
                  <a:pt x="1827" y="483"/>
                  <a:pt x="1826" y="512"/>
                  <a:pt x="1823" y="542"/>
                </a:cubicBezTo>
                <a:cubicBezTo>
                  <a:pt x="1818" y="594"/>
                  <a:pt x="1794" y="651"/>
                  <a:pt x="1773" y="699"/>
                </a:cubicBezTo>
                <a:cubicBezTo>
                  <a:pt x="1768" y="710"/>
                  <a:pt x="1769" y="723"/>
                  <a:pt x="1762" y="732"/>
                </a:cubicBezTo>
                <a:cubicBezTo>
                  <a:pt x="1757" y="739"/>
                  <a:pt x="1730" y="761"/>
                  <a:pt x="1722" y="766"/>
                </a:cubicBezTo>
                <a:cubicBezTo>
                  <a:pt x="1641" y="812"/>
                  <a:pt x="1524" y="809"/>
                  <a:pt x="1437" y="816"/>
                </a:cubicBezTo>
                <a:cubicBezTo>
                  <a:pt x="1402" y="828"/>
                  <a:pt x="1380" y="839"/>
                  <a:pt x="1342" y="844"/>
                </a:cubicBezTo>
                <a:cubicBezTo>
                  <a:pt x="1312" y="852"/>
                  <a:pt x="1284" y="857"/>
                  <a:pt x="1253" y="861"/>
                </a:cubicBezTo>
                <a:cubicBezTo>
                  <a:pt x="1142" y="856"/>
                  <a:pt x="1057" y="851"/>
                  <a:pt x="945" y="855"/>
                </a:cubicBezTo>
                <a:cubicBezTo>
                  <a:pt x="876" y="870"/>
                  <a:pt x="841" y="874"/>
                  <a:pt x="766" y="878"/>
                </a:cubicBezTo>
                <a:cubicBezTo>
                  <a:pt x="736" y="883"/>
                  <a:pt x="707" y="894"/>
                  <a:pt x="677" y="900"/>
                </a:cubicBezTo>
                <a:cubicBezTo>
                  <a:pt x="656" y="904"/>
                  <a:pt x="615" y="911"/>
                  <a:pt x="615" y="911"/>
                </a:cubicBezTo>
                <a:cubicBezTo>
                  <a:pt x="612" y="911"/>
                  <a:pt x="487" y="915"/>
                  <a:pt x="442" y="900"/>
                </a:cubicBezTo>
                <a:cubicBezTo>
                  <a:pt x="389" y="882"/>
                  <a:pt x="355" y="831"/>
                  <a:pt x="302" y="816"/>
                </a:cubicBezTo>
                <a:cubicBezTo>
                  <a:pt x="273" y="787"/>
                  <a:pt x="241" y="762"/>
                  <a:pt x="213" y="732"/>
                </a:cubicBezTo>
                <a:cubicBezTo>
                  <a:pt x="208" y="704"/>
                  <a:pt x="204" y="669"/>
                  <a:pt x="185" y="648"/>
                </a:cubicBezTo>
                <a:cubicBezTo>
                  <a:pt x="170" y="607"/>
                  <a:pt x="171" y="569"/>
                  <a:pt x="140" y="536"/>
                </a:cubicBezTo>
                <a:cubicBezTo>
                  <a:pt x="123" y="492"/>
                  <a:pt x="149" y="549"/>
                  <a:pt x="117" y="509"/>
                </a:cubicBezTo>
                <a:cubicBezTo>
                  <a:pt x="113" y="504"/>
                  <a:pt x="115" y="497"/>
                  <a:pt x="112" y="492"/>
                </a:cubicBezTo>
                <a:cubicBezTo>
                  <a:pt x="105" y="476"/>
                  <a:pt x="96" y="470"/>
                  <a:pt x="84" y="458"/>
                </a:cubicBezTo>
                <a:cubicBezTo>
                  <a:pt x="71" y="420"/>
                  <a:pt x="52" y="384"/>
                  <a:pt x="39" y="346"/>
                </a:cubicBezTo>
                <a:cubicBezTo>
                  <a:pt x="33" y="329"/>
                  <a:pt x="22" y="296"/>
                  <a:pt x="22" y="296"/>
                </a:cubicBezTo>
                <a:cubicBezTo>
                  <a:pt x="17" y="228"/>
                  <a:pt x="23" y="154"/>
                  <a:pt x="0" y="89"/>
                </a:cubicBezTo>
                <a:cubicBezTo>
                  <a:pt x="7" y="22"/>
                  <a:pt x="6" y="52"/>
                  <a:pt x="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3137"/>
            </a:schemeClr>
          </a:solidFill>
          <a:ln w="9525" cap="flat" cmpd="sng">
            <a:solidFill>
              <a:srgbClr val="080808"/>
            </a:solidFill>
            <a:prstDash val="solid"/>
            <a:round/>
            <a:headEnd type="none" w="sm" len="med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FE90EFF1-BCDC-0F44-A484-EF8F4829A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490" y="2424305"/>
            <a:ext cx="2376487" cy="574675"/>
          </a:xfrm>
          <a:prstGeom prst="rect">
            <a:avLst/>
          </a:prstGeom>
          <a:solidFill>
            <a:srgbClr val="FFCC0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endParaRPr lang="ru-RU" altLang="ru-RU" b="1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1B9CF96D-7C5B-0B47-9555-39E74968B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883" y="3605212"/>
            <a:ext cx="14763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Arial" charset="0"/>
                <a:cs typeface="Arial" charset="0"/>
              </a:rPr>
              <a:t>Твердое тело</a:t>
            </a:r>
          </a:p>
        </p:txBody>
      </p:sp>
      <p:sp>
        <p:nvSpPr>
          <p:cNvPr id="11" name="Line 24">
            <a:extLst>
              <a:ext uri="{FF2B5EF4-FFF2-40B4-BE49-F238E27FC236}">
                <a16:creationId xmlns:a16="http://schemas.microsoft.com/office/drawing/2014/main" id="{ACBFDCA4-1D1A-B844-8E05-3C82D9FDF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327" y="2998980"/>
            <a:ext cx="5053013" cy="0"/>
          </a:xfrm>
          <a:prstGeom prst="line">
            <a:avLst/>
          </a:prstGeom>
          <a:noFill/>
          <a:ln w="28575">
            <a:solidFill>
              <a:srgbClr val="080808"/>
            </a:solidFill>
            <a:round/>
            <a:headEnd type="none" w="sm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789C5C76-A607-C74E-9995-3D0BD704D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552" y="1865505"/>
            <a:ext cx="682625" cy="1519238"/>
          </a:xfrm>
          <a:prstGeom prst="upArrow">
            <a:avLst>
              <a:gd name="adj1" fmla="val 50000"/>
              <a:gd name="adj2" fmla="val 58545"/>
            </a:avLst>
          </a:prstGeom>
          <a:solidFill>
            <a:srgbClr val="FF0000">
              <a:alpha val="8196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n-GB" altLang="ru-RU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3836176D-EB34-4744-B4CE-4F36D6EE8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0978" y="2819593"/>
            <a:ext cx="125623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3846B4E9-97AE-E045-8B28-19A33C368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0977" y="2627505"/>
            <a:ext cx="12562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Rectangle 31">
            <a:extLst>
              <a:ext uri="{FF2B5EF4-FFF2-40B4-BE49-F238E27FC236}">
                <a16:creationId xmlns:a16="http://schemas.microsoft.com/office/drawing/2014/main" id="{0DC5D3D7-6479-3E4E-9563-66E96806A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477" y="2570355"/>
            <a:ext cx="371475" cy="241300"/>
          </a:xfrm>
          <a:prstGeom prst="rect">
            <a:avLst/>
          </a:prstGeom>
          <a:solidFill>
            <a:srgbClr val="FFCC00">
              <a:alpha val="5803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80808"/>
                </a:solidFill>
                <a:miter lim="800000"/>
                <a:headEnd type="none" w="sm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288D26F2-C786-3B48-A85F-A2092B5C1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7827" y="2430655"/>
            <a:ext cx="2352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Arial" charset="0"/>
                <a:cs typeface="Arial" charset="0"/>
              </a:rPr>
              <a:t>Датчик</a:t>
            </a:r>
          </a:p>
        </p:txBody>
      </p:sp>
      <p:sp>
        <p:nvSpPr>
          <p:cNvPr id="17" name="Дуга 16">
            <a:extLst>
              <a:ext uri="{FF2B5EF4-FFF2-40B4-BE49-F238E27FC236}">
                <a16:creationId xmlns:a16="http://schemas.microsoft.com/office/drawing/2014/main" id="{70DFFE18-7CB9-0846-888A-C09E8F7EA7E9}"/>
              </a:ext>
            </a:extLst>
          </p:cNvPr>
          <p:cNvSpPr/>
          <p:nvPr/>
        </p:nvSpPr>
        <p:spPr bwMode="auto">
          <a:xfrm rot="5400000">
            <a:off x="-656941" y="447362"/>
            <a:ext cx="2573079" cy="2573079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4BF87971-1429-BF4A-B5C7-A0F68539F184}"/>
              </a:ext>
            </a:extLst>
          </p:cNvPr>
          <p:cNvCxnSpPr>
            <a:endCxn id="17" idx="0"/>
          </p:cNvCxnSpPr>
          <p:nvPr/>
        </p:nvCxnSpPr>
        <p:spPr bwMode="auto">
          <a:xfrm flipV="1">
            <a:off x="629599" y="1733901"/>
            <a:ext cx="1286539" cy="47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80808"/>
            </a:solidFill>
            <a:prstDash val="solid"/>
            <a:round/>
            <a:headEnd type="none" w="sm" len="med"/>
            <a:tailEnd type="triangle" w="lg" len="lg"/>
          </a:ln>
          <a:effectLst/>
        </p:spPr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4C53C27C-4728-9949-89FA-837FB1C73E74}"/>
              </a:ext>
            </a:extLst>
          </p:cNvPr>
          <p:cNvCxnSpPr/>
          <p:nvPr/>
        </p:nvCxnSpPr>
        <p:spPr bwMode="auto">
          <a:xfrm>
            <a:off x="638225" y="1986673"/>
            <a:ext cx="125892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80808"/>
            </a:solidFill>
            <a:prstDash val="solid"/>
            <a:round/>
            <a:headEnd type="none" w="sm" len="med"/>
            <a:tailEnd type="triangle" w="lg" len="lg"/>
          </a:ln>
          <a:effectLst/>
        </p:spPr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EDDC8EE-1096-7249-9A34-24AF867AF52B}"/>
              </a:ext>
            </a:extLst>
          </p:cNvPr>
          <p:cNvCxnSpPr/>
          <p:nvPr/>
        </p:nvCxnSpPr>
        <p:spPr bwMode="auto">
          <a:xfrm>
            <a:off x="638225" y="2232916"/>
            <a:ext cx="11638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80808"/>
            </a:solidFill>
            <a:prstDash val="solid"/>
            <a:round/>
            <a:headEnd type="none" w="sm" len="med"/>
            <a:tailEnd type="triangle" w="lg" len="lg"/>
          </a:ln>
          <a:effectLst/>
        </p:spPr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4CE0CA64-7224-104B-A5D5-E4F9151028C3}"/>
              </a:ext>
            </a:extLst>
          </p:cNvPr>
          <p:cNvCxnSpPr/>
          <p:nvPr/>
        </p:nvCxnSpPr>
        <p:spPr bwMode="auto">
          <a:xfrm>
            <a:off x="638225" y="2479159"/>
            <a:ext cx="103504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80808"/>
            </a:solidFill>
            <a:prstDash val="solid"/>
            <a:round/>
            <a:headEnd type="none" w="sm" len="med"/>
            <a:tailEnd type="triangle" w="lg" len="lg"/>
          </a:ln>
          <a:effectLst/>
        </p:spPr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A1199CD-FD55-5640-83DD-A41B625D02AB}"/>
              </a:ext>
            </a:extLst>
          </p:cNvPr>
          <p:cNvCxnSpPr/>
          <p:nvPr/>
        </p:nvCxnSpPr>
        <p:spPr bwMode="auto">
          <a:xfrm>
            <a:off x="638225" y="2725402"/>
            <a:ext cx="81930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80808"/>
            </a:solidFill>
            <a:prstDash val="solid"/>
            <a:round/>
            <a:headEnd type="none" w="sm" len="med"/>
            <a:tailEnd type="triangle" w="lg" len="lg"/>
          </a:ln>
          <a:effectLst/>
        </p:spPr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1E7921D5-BB6C-2246-94B7-8993C05819E2}"/>
              </a:ext>
            </a:extLst>
          </p:cNvPr>
          <p:cNvCxnSpPr/>
          <p:nvPr/>
        </p:nvCxnSpPr>
        <p:spPr bwMode="auto">
          <a:xfrm>
            <a:off x="638224" y="2971648"/>
            <a:ext cx="28315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80808"/>
            </a:solidFill>
            <a:prstDash val="solid"/>
            <a:round/>
            <a:headEnd type="none" w="sm" len="med"/>
            <a:tailEnd type="triangle" w="lg" len="lg"/>
          </a:ln>
          <a:effectLst/>
        </p:spPr>
      </p:cxnSp>
      <p:sp>
        <p:nvSpPr>
          <p:cNvPr id="24" name="Полилиния 23">
            <a:extLst>
              <a:ext uri="{FF2B5EF4-FFF2-40B4-BE49-F238E27FC236}">
                <a16:creationId xmlns:a16="http://schemas.microsoft.com/office/drawing/2014/main" id="{D3D45D20-1586-254D-9B25-21CB6DFBB930}"/>
              </a:ext>
            </a:extLst>
          </p:cNvPr>
          <p:cNvSpPr/>
          <p:nvPr/>
        </p:nvSpPr>
        <p:spPr bwMode="auto">
          <a:xfrm rot="10800000">
            <a:off x="2299690" y="1175641"/>
            <a:ext cx="381000" cy="1047750"/>
          </a:xfrm>
          <a:custGeom>
            <a:avLst/>
            <a:gdLst>
              <a:gd name="connsiteX0" fmla="*/ 0 w 381000"/>
              <a:gd name="connsiteY0" fmla="*/ 0 h 1047750"/>
              <a:gd name="connsiteX1" fmla="*/ 266700 w 381000"/>
              <a:gd name="connsiteY1" fmla="*/ 76200 h 1047750"/>
              <a:gd name="connsiteX2" fmla="*/ 76200 w 381000"/>
              <a:gd name="connsiteY2" fmla="*/ 304800 h 1047750"/>
              <a:gd name="connsiteX3" fmla="*/ 314325 w 381000"/>
              <a:gd name="connsiteY3" fmla="*/ 390525 h 1047750"/>
              <a:gd name="connsiteX4" fmla="*/ 171450 w 381000"/>
              <a:gd name="connsiteY4" fmla="*/ 628650 h 1047750"/>
              <a:gd name="connsiteX5" fmla="*/ 361950 w 381000"/>
              <a:gd name="connsiteY5" fmla="*/ 695325 h 1047750"/>
              <a:gd name="connsiteX6" fmla="*/ 247650 w 381000"/>
              <a:gd name="connsiteY6" fmla="*/ 914400 h 1047750"/>
              <a:gd name="connsiteX7" fmla="*/ 381000 w 381000"/>
              <a:gd name="connsiteY7" fmla="*/ 1047750 h 1047750"/>
              <a:gd name="connsiteX8" fmla="*/ 381000 w 381000"/>
              <a:gd name="connsiteY8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000" h="1047750">
                <a:moveTo>
                  <a:pt x="0" y="0"/>
                </a:moveTo>
                <a:cubicBezTo>
                  <a:pt x="127000" y="12700"/>
                  <a:pt x="254000" y="25400"/>
                  <a:pt x="266700" y="76200"/>
                </a:cubicBezTo>
                <a:cubicBezTo>
                  <a:pt x="279400" y="127000"/>
                  <a:pt x="68263" y="252413"/>
                  <a:pt x="76200" y="304800"/>
                </a:cubicBezTo>
                <a:cubicBezTo>
                  <a:pt x="84137" y="357187"/>
                  <a:pt x="298450" y="336550"/>
                  <a:pt x="314325" y="390525"/>
                </a:cubicBezTo>
                <a:cubicBezTo>
                  <a:pt x="330200" y="444500"/>
                  <a:pt x="163512" y="577850"/>
                  <a:pt x="171450" y="628650"/>
                </a:cubicBezTo>
                <a:cubicBezTo>
                  <a:pt x="179388" y="679450"/>
                  <a:pt x="349250" y="647700"/>
                  <a:pt x="361950" y="695325"/>
                </a:cubicBezTo>
                <a:cubicBezTo>
                  <a:pt x="374650" y="742950"/>
                  <a:pt x="244475" y="855663"/>
                  <a:pt x="247650" y="914400"/>
                </a:cubicBezTo>
                <a:cubicBezTo>
                  <a:pt x="250825" y="973138"/>
                  <a:pt x="381000" y="1047750"/>
                  <a:pt x="381000" y="1047750"/>
                </a:cubicBezTo>
                <a:lnTo>
                  <a:pt x="381000" y="1047750"/>
                </a:lnTo>
              </a:path>
            </a:pathLst>
          </a:custGeom>
          <a:noFill/>
          <a:ln w="19050" cap="flat" cmpd="sng" algn="ctr">
            <a:solidFill>
              <a:srgbClr val="080808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5" name="Полилиния 24">
            <a:extLst>
              <a:ext uri="{FF2B5EF4-FFF2-40B4-BE49-F238E27FC236}">
                <a16:creationId xmlns:a16="http://schemas.microsoft.com/office/drawing/2014/main" id="{72EEB3B2-860E-8D47-B8CE-727294566503}"/>
              </a:ext>
            </a:extLst>
          </p:cNvPr>
          <p:cNvSpPr/>
          <p:nvPr/>
        </p:nvSpPr>
        <p:spPr bwMode="auto">
          <a:xfrm rot="12951889">
            <a:off x="2884822" y="1187925"/>
            <a:ext cx="381000" cy="1047750"/>
          </a:xfrm>
          <a:custGeom>
            <a:avLst/>
            <a:gdLst>
              <a:gd name="connsiteX0" fmla="*/ 0 w 381000"/>
              <a:gd name="connsiteY0" fmla="*/ 0 h 1047750"/>
              <a:gd name="connsiteX1" fmla="*/ 266700 w 381000"/>
              <a:gd name="connsiteY1" fmla="*/ 76200 h 1047750"/>
              <a:gd name="connsiteX2" fmla="*/ 76200 w 381000"/>
              <a:gd name="connsiteY2" fmla="*/ 304800 h 1047750"/>
              <a:gd name="connsiteX3" fmla="*/ 314325 w 381000"/>
              <a:gd name="connsiteY3" fmla="*/ 390525 h 1047750"/>
              <a:gd name="connsiteX4" fmla="*/ 171450 w 381000"/>
              <a:gd name="connsiteY4" fmla="*/ 628650 h 1047750"/>
              <a:gd name="connsiteX5" fmla="*/ 361950 w 381000"/>
              <a:gd name="connsiteY5" fmla="*/ 695325 h 1047750"/>
              <a:gd name="connsiteX6" fmla="*/ 247650 w 381000"/>
              <a:gd name="connsiteY6" fmla="*/ 914400 h 1047750"/>
              <a:gd name="connsiteX7" fmla="*/ 381000 w 381000"/>
              <a:gd name="connsiteY7" fmla="*/ 1047750 h 1047750"/>
              <a:gd name="connsiteX8" fmla="*/ 381000 w 381000"/>
              <a:gd name="connsiteY8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000" h="1047750">
                <a:moveTo>
                  <a:pt x="0" y="0"/>
                </a:moveTo>
                <a:cubicBezTo>
                  <a:pt x="127000" y="12700"/>
                  <a:pt x="254000" y="25400"/>
                  <a:pt x="266700" y="76200"/>
                </a:cubicBezTo>
                <a:cubicBezTo>
                  <a:pt x="279400" y="127000"/>
                  <a:pt x="68263" y="252413"/>
                  <a:pt x="76200" y="304800"/>
                </a:cubicBezTo>
                <a:cubicBezTo>
                  <a:pt x="84137" y="357187"/>
                  <a:pt x="298450" y="336550"/>
                  <a:pt x="314325" y="390525"/>
                </a:cubicBezTo>
                <a:cubicBezTo>
                  <a:pt x="330200" y="444500"/>
                  <a:pt x="163512" y="577850"/>
                  <a:pt x="171450" y="628650"/>
                </a:cubicBezTo>
                <a:cubicBezTo>
                  <a:pt x="179388" y="679450"/>
                  <a:pt x="349250" y="647700"/>
                  <a:pt x="361950" y="695325"/>
                </a:cubicBezTo>
                <a:cubicBezTo>
                  <a:pt x="374650" y="742950"/>
                  <a:pt x="244475" y="855663"/>
                  <a:pt x="247650" y="914400"/>
                </a:cubicBezTo>
                <a:cubicBezTo>
                  <a:pt x="250825" y="973138"/>
                  <a:pt x="381000" y="1047750"/>
                  <a:pt x="381000" y="1047750"/>
                </a:cubicBezTo>
                <a:lnTo>
                  <a:pt x="381000" y="1047750"/>
                </a:lnTo>
              </a:path>
            </a:pathLst>
          </a:custGeom>
          <a:noFill/>
          <a:ln w="19050" cap="flat" cmpd="sng" algn="ctr">
            <a:solidFill>
              <a:srgbClr val="080808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12BE715-6A69-6744-8C78-49C88E044CA8}"/>
              </a:ext>
            </a:extLst>
          </p:cNvPr>
          <p:cNvGrpSpPr/>
          <p:nvPr/>
        </p:nvGrpSpPr>
        <p:grpSpPr>
          <a:xfrm rot="10800000">
            <a:off x="1968358" y="3075878"/>
            <a:ext cx="1394949" cy="1724025"/>
            <a:chOff x="891051" y="4906073"/>
            <a:chExt cx="1394949" cy="1724025"/>
          </a:xfrm>
        </p:grpSpPr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8BF35F44-A754-B54A-972C-2E9CEFD7C32F}"/>
                </a:ext>
              </a:extLst>
            </p:cNvPr>
            <p:cNvSpPr/>
            <p:nvPr/>
          </p:nvSpPr>
          <p:spPr bwMode="auto">
            <a:xfrm>
              <a:off x="891051" y="4915598"/>
              <a:ext cx="734189" cy="1714500"/>
            </a:xfrm>
            <a:custGeom>
              <a:avLst/>
              <a:gdLst>
                <a:gd name="connsiteX0" fmla="*/ 3535 w 734189"/>
                <a:gd name="connsiteY0" fmla="*/ 0 h 1714500"/>
                <a:gd name="connsiteX1" fmla="*/ 98785 w 734189"/>
                <a:gd name="connsiteY1" fmla="*/ 971550 h 1714500"/>
                <a:gd name="connsiteX2" fmla="*/ 660760 w 734189"/>
                <a:gd name="connsiteY2" fmla="*/ 1476375 h 1714500"/>
                <a:gd name="connsiteX3" fmla="*/ 727435 w 734189"/>
                <a:gd name="connsiteY3" fmla="*/ 1714500 h 1714500"/>
                <a:gd name="connsiteX4" fmla="*/ 727435 w 734189"/>
                <a:gd name="connsiteY4" fmla="*/ 171450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189" h="1714500">
                  <a:moveTo>
                    <a:pt x="3535" y="0"/>
                  </a:moveTo>
                  <a:cubicBezTo>
                    <a:pt x="-3609" y="362744"/>
                    <a:pt x="-10753" y="725488"/>
                    <a:pt x="98785" y="971550"/>
                  </a:cubicBezTo>
                  <a:cubicBezTo>
                    <a:pt x="208323" y="1217613"/>
                    <a:pt x="555985" y="1352550"/>
                    <a:pt x="660760" y="1476375"/>
                  </a:cubicBezTo>
                  <a:cubicBezTo>
                    <a:pt x="765535" y="1600200"/>
                    <a:pt x="727435" y="1714500"/>
                    <a:pt x="727435" y="1714500"/>
                  </a:cubicBezTo>
                  <a:lnTo>
                    <a:pt x="727435" y="1714500"/>
                  </a:lnTo>
                </a:path>
              </a:pathLst>
            </a:custGeom>
            <a:noFill/>
            <a:ln w="19050" cap="flat" cmpd="sng" algn="ctr">
              <a:solidFill>
                <a:srgbClr val="080808"/>
              </a:solidFill>
              <a:prstDash val="solid"/>
              <a:round/>
              <a:headEnd type="none" w="sm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id="{51DE5A49-FDAB-004D-A1D6-A8CF846B9E9F}"/>
                </a:ext>
              </a:extLst>
            </p:cNvPr>
            <p:cNvSpPr/>
            <p:nvPr/>
          </p:nvSpPr>
          <p:spPr bwMode="auto">
            <a:xfrm>
              <a:off x="1245849" y="4906073"/>
              <a:ext cx="734189" cy="1714500"/>
            </a:xfrm>
            <a:custGeom>
              <a:avLst/>
              <a:gdLst>
                <a:gd name="connsiteX0" fmla="*/ 3535 w 734189"/>
                <a:gd name="connsiteY0" fmla="*/ 0 h 1714500"/>
                <a:gd name="connsiteX1" fmla="*/ 98785 w 734189"/>
                <a:gd name="connsiteY1" fmla="*/ 971550 h 1714500"/>
                <a:gd name="connsiteX2" fmla="*/ 660760 w 734189"/>
                <a:gd name="connsiteY2" fmla="*/ 1476375 h 1714500"/>
                <a:gd name="connsiteX3" fmla="*/ 727435 w 734189"/>
                <a:gd name="connsiteY3" fmla="*/ 1714500 h 1714500"/>
                <a:gd name="connsiteX4" fmla="*/ 727435 w 734189"/>
                <a:gd name="connsiteY4" fmla="*/ 171450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189" h="1714500">
                  <a:moveTo>
                    <a:pt x="3535" y="0"/>
                  </a:moveTo>
                  <a:cubicBezTo>
                    <a:pt x="-3609" y="362744"/>
                    <a:pt x="-10753" y="725488"/>
                    <a:pt x="98785" y="971550"/>
                  </a:cubicBezTo>
                  <a:cubicBezTo>
                    <a:pt x="208323" y="1217613"/>
                    <a:pt x="555985" y="1352550"/>
                    <a:pt x="660760" y="1476375"/>
                  </a:cubicBezTo>
                  <a:cubicBezTo>
                    <a:pt x="765535" y="1600200"/>
                    <a:pt x="727435" y="1714500"/>
                    <a:pt x="727435" y="1714500"/>
                  </a:cubicBezTo>
                  <a:lnTo>
                    <a:pt x="727435" y="1714500"/>
                  </a:lnTo>
                </a:path>
              </a:pathLst>
            </a:custGeom>
            <a:noFill/>
            <a:ln w="19050" cap="flat" cmpd="sng" algn="ctr">
              <a:solidFill>
                <a:srgbClr val="080808"/>
              </a:solidFill>
              <a:prstDash val="solid"/>
              <a:round/>
              <a:headEnd type="none" w="sm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id="{D05A828D-52F3-AE47-BC10-DE017AF36E5D}"/>
                </a:ext>
              </a:extLst>
            </p:cNvPr>
            <p:cNvSpPr/>
            <p:nvPr/>
          </p:nvSpPr>
          <p:spPr bwMode="auto">
            <a:xfrm>
              <a:off x="1551811" y="4906073"/>
              <a:ext cx="734189" cy="1714500"/>
            </a:xfrm>
            <a:custGeom>
              <a:avLst/>
              <a:gdLst>
                <a:gd name="connsiteX0" fmla="*/ 3535 w 734189"/>
                <a:gd name="connsiteY0" fmla="*/ 0 h 1714500"/>
                <a:gd name="connsiteX1" fmla="*/ 98785 w 734189"/>
                <a:gd name="connsiteY1" fmla="*/ 971550 h 1714500"/>
                <a:gd name="connsiteX2" fmla="*/ 660760 w 734189"/>
                <a:gd name="connsiteY2" fmla="*/ 1476375 h 1714500"/>
                <a:gd name="connsiteX3" fmla="*/ 727435 w 734189"/>
                <a:gd name="connsiteY3" fmla="*/ 1714500 h 1714500"/>
                <a:gd name="connsiteX4" fmla="*/ 727435 w 734189"/>
                <a:gd name="connsiteY4" fmla="*/ 171450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189" h="1714500">
                  <a:moveTo>
                    <a:pt x="3535" y="0"/>
                  </a:moveTo>
                  <a:cubicBezTo>
                    <a:pt x="-3609" y="362744"/>
                    <a:pt x="-10753" y="725488"/>
                    <a:pt x="98785" y="971550"/>
                  </a:cubicBezTo>
                  <a:cubicBezTo>
                    <a:pt x="208323" y="1217613"/>
                    <a:pt x="555985" y="1352550"/>
                    <a:pt x="660760" y="1476375"/>
                  </a:cubicBezTo>
                  <a:cubicBezTo>
                    <a:pt x="765535" y="1600200"/>
                    <a:pt x="727435" y="1714500"/>
                    <a:pt x="727435" y="1714500"/>
                  </a:cubicBezTo>
                  <a:lnTo>
                    <a:pt x="727435" y="1714500"/>
                  </a:lnTo>
                </a:path>
              </a:pathLst>
            </a:custGeom>
            <a:noFill/>
            <a:ln w="19050" cap="flat" cmpd="sng" algn="ctr">
              <a:solidFill>
                <a:srgbClr val="080808"/>
              </a:solidFill>
              <a:prstDash val="solid"/>
              <a:round/>
              <a:headEnd type="none" w="sm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</p:grpSp>
      <p:sp>
        <p:nvSpPr>
          <p:cNvPr id="30" name="Rectangle 27">
            <a:extLst>
              <a:ext uri="{FF2B5EF4-FFF2-40B4-BE49-F238E27FC236}">
                <a16:creationId xmlns:a16="http://schemas.microsoft.com/office/drawing/2014/main" id="{7B836AF8-26A2-2D4F-A382-6F0B221B8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89" y="3753990"/>
            <a:ext cx="2196099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CC3300"/>
                </a:solidFill>
                <a:latin typeface="Arial" charset="0"/>
                <a:cs typeface="Arial" charset="0"/>
              </a:rPr>
              <a:t>Теплопроводность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A9B1842C-77D7-D845-93E6-DEB53B1F1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82" y="1594043"/>
            <a:ext cx="14763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CC3300"/>
                </a:solidFill>
                <a:latin typeface="Arial" charset="0"/>
                <a:cs typeface="Arial" charset="0"/>
              </a:rPr>
              <a:t>Конвекция</a:t>
            </a: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7D6D3732-CB5F-E346-8DE0-91068B3F7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145" y="706632"/>
            <a:ext cx="14763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CC3300"/>
                </a:solidFill>
                <a:latin typeface="Arial" charset="0"/>
                <a:cs typeface="Arial" charset="0"/>
              </a:rPr>
              <a:t>Излучение</a:t>
            </a: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286F1317-176F-484C-AC95-680EC5642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095" y="1554143"/>
            <a:ext cx="172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Arial" charset="0"/>
                <a:cs typeface="Arial" charset="0"/>
              </a:rPr>
              <a:t>Тепловой поток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5BABCC74-1F85-6143-8D16-2222AB60ECC6}"/>
              </a:ext>
            </a:extLst>
          </p:cNvPr>
          <p:cNvSpPr/>
          <p:nvPr/>
        </p:nvSpPr>
        <p:spPr bwMode="auto">
          <a:xfrm>
            <a:off x="5677372" y="2390114"/>
            <a:ext cx="636943" cy="63694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80808"/>
            </a:solidFill>
            <a:prstDash val="solid"/>
            <a:round/>
            <a:headEnd type="stealth" w="sm" len="med"/>
            <a:tailEnd type="stealth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 </a:t>
            </a: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662B3BCF-4832-614B-BAAE-D8D028464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92" y="2438592"/>
            <a:ext cx="80610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Arial" charset="0"/>
                <a:cs typeface="Arial" charset="0"/>
              </a:rPr>
              <a:t>мВ</a:t>
            </a:r>
          </a:p>
        </p:txBody>
      </p:sp>
      <p:sp>
        <p:nvSpPr>
          <p:cNvPr id="36" name="Text Box 231">
            <a:extLst>
              <a:ext uri="{FF2B5EF4-FFF2-40B4-BE49-F238E27FC236}">
                <a16:creationId xmlns:a16="http://schemas.microsoft.com/office/drawing/2014/main" id="{29438EBA-4D98-2149-A954-805A3692C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833" y="6456556"/>
            <a:ext cx="40541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sz="1300" b="1" dirty="0">
                <a:solidFill>
                  <a:srgbClr val="080808"/>
                </a:solidFill>
                <a:latin typeface="Arial" charset="0"/>
              </a:rPr>
              <a:t>Полярность сигнала зависит от направления теплового потока</a:t>
            </a:r>
          </a:p>
        </p:txBody>
      </p:sp>
    </p:spTree>
    <p:extLst>
      <p:ext uri="{BB962C8B-B14F-4D97-AF65-F5344CB8AC3E}">
        <p14:creationId xmlns:p14="http://schemas.microsoft.com/office/powerpoint/2010/main" val="142441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">
            <a:extLst>
              <a:ext uri="{FF2B5EF4-FFF2-40B4-BE49-F238E27FC236}">
                <a16:creationId xmlns:a16="http://schemas.microsoft.com/office/drawing/2014/main" id="{C452275B-DD17-2A4C-A448-D11845ADD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4125" y="574675"/>
            <a:ext cx="0" cy="6099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712AF8AB-5406-1944-8B61-C9EFBA8102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906445"/>
              </p:ext>
            </p:extLst>
          </p:nvPr>
        </p:nvGraphicFramePr>
        <p:xfrm>
          <a:off x="5773738" y="5699167"/>
          <a:ext cx="119062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Kaava" r:id="rId4" imgW="685800" imgH="457200" progId="Equation.3">
                  <p:embed/>
                </p:oleObj>
              </mc:Choice>
              <mc:Fallback>
                <p:oleObj name="Kaava" r:id="rId4" imgW="685800" imgH="457200" progId="Equation.3">
                  <p:embed/>
                  <p:pic>
                    <p:nvPicPr>
                      <p:cNvPr id="51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3738" y="5699167"/>
                        <a:ext cx="1190625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>
            <a:extLst>
              <a:ext uri="{FF2B5EF4-FFF2-40B4-BE49-F238E27FC236}">
                <a16:creationId xmlns:a16="http://schemas.microsoft.com/office/drawing/2014/main" id="{9B9D211C-1535-4544-B5C7-B505590BDE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554475"/>
              </p:ext>
            </p:extLst>
          </p:nvPr>
        </p:nvGraphicFramePr>
        <p:xfrm>
          <a:off x="1362075" y="5697580"/>
          <a:ext cx="12287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Kaava" r:id="rId6" imgW="711000" imgH="457200" progId="Equation.3">
                  <p:embed/>
                </p:oleObj>
              </mc:Choice>
              <mc:Fallback>
                <p:oleObj name="Kaava" r:id="rId6" imgW="711000" imgH="457200" progId="Equation.3">
                  <p:embed/>
                  <p:pic>
                    <p:nvPicPr>
                      <p:cNvPr id="512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5697580"/>
                        <a:ext cx="122872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0" descr="fr_025">
            <a:extLst>
              <a:ext uri="{FF2B5EF4-FFF2-40B4-BE49-F238E27FC236}">
                <a16:creationId xmlns:a16="http://schemas.microsoft.com/office/drawing/2014/main" id="{E2118BD3-C844-F444-9144-0A9533CD2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105150"/>
            <a:ext cx="1944687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6">
            <a:extLst>
              <a:ext uri="{FF2B5EF4-FFF2-40B4-BE49-F238E27FC236}">
                <a16:creationId xmlns:a16="http://schemas.microsoft.com/office/drawing/2014/main" id="{0EEA7F8F-C700-994A-8BFD-3FE9688C9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475" y="2746375"/>
            <a:ext cx="2606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ru-RU" altLang="ru-RU" b="1" dirty="0">
                <a:solidFill>
                  <a:srgbClr val="000514"/>
                </a:solidFill>
                <a:latin typeface="Arial" charset="0"/>
              </a:rPr>
              <a:t>Гетерогенные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D72AD44-2685-8245-A8C4-776288D0E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825" y="622941"/>
            <a:ext cx="5337175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ru-RU" altLang="ru-RU" sz="2000" b="1">
                <a:solidFill>
                  <a:srgbClr val="080808"/>
                </a:solidFill>
                <a:latin typeface="Arial" charset="0"/>
              </a:rPr>
              <a:t>Поперечного типа</a:t>
            </a:r>
            <a:endParaRPr lang="ru-RU" altLang="ru-RU" sz="2000" b="1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2C52FB22-A079-3C46-BCA3-92BDE85B2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2941"/>
            <a:ext cx="37576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ru-RU" altLang="ru-RU" sz="2000" b="1" dirty="0">
                <a:solidFill>
                  <a:srgbClr val="080808"/>
                </a:solidFill>
                <a:latin typeface="Arial" charset="0"/>
              </a:rPr>
              <a:t>Продольного типа</a:t>
            </a:r>
          </a:p>
        </p:txBody>
      </p:sp>
      <p:sp>
        <p:nvSpPr>
          <p:cNvPr id="13" name="Text Box 217">
            <a:extLst>
              <a:ext uri="{FF2B5EF4-FFF2-40B4-BE49-F238E27FC236}">
                <a16:creationId xmlns:a16="http://schemas.microsoft.com/office/drawing/2014/main" id="{3A1120D4-5958-834E-899B-BF7DEDB8A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25" y="5110163"/>
            <a:ext cx="229235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sz="1300" b="1" dirty="0">
                <a:solidFill>
                  <a:srgbClr val="080808"/>
                </a:solidFill>
                <a:latin typeface="Arial" charset="0"/>
              </a:rPr>
              <a:t>Датчики на основе висмута </a:t>
            </a:r>
            <a:br>
              <a:rPr lang="ru-RU" altLang="ru-RU" sz="1300" b="1" dirty="0">
                <a:solidFill>
                  <a:srgbClr val="080808"/>
                </a:solidFill>
                <a:latin typeface="Arial" charset="0"/>
              </a:rPr>
            </a:br>
            <a:r>
              <a:rPr lang="ru-RU" altLang="ru-RU" sz="1300" b="1" dirty="0">
                <a:solidFill>
                  <a:srgbClr val="080808"/>
                </a:solidFill>
                <a:latin typeface="Arial" charset="0"/>
              </a:rPr>
              <a:t>(</a:t>
            </a:r>
            <a:r>
              <a:rPr lang="ru-RU" altLang="ru-RU" sz="1300" b="1" dirty="0" err="1">
                <a:solidFill>
                  <a:srgbClr val="080808"/>
                </a:solidFill>
                <a:latin typeface="Arial" charset="0"/>
              </a:rPr>
              <a:t>Н.П.Дивин</a:t>
            </a:r>
            <a:r>
              <a:rPr lang="ru-RU" altLang="ru-RU" sz="1300" b="1" dirty="0">
                <a:solidFill>
                  <a:srgbClr val="080808"/>
                </a:solidFill>
                <a:latin typeface="Arial" charset="0"/>
              </a:rPr>
              <a:t>,</a:t>
            </a:r>
            <a:r>
              <a:rPr lang="en-US" altLang="ru-RU" sz="1300" b="1" dirty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300" b="1" dirty="0">
                <a:solidFill>
                  <a:srgbClr val="080808"/>
                </a:solidFill>
                <a:latin typeface="Arial" charset="0"/>
              </a:rPr>
              <a:t>197</a:t>
            </a:r>
            <a:r>
              <a:rPr lang="en-US" altLang="ru-RU" sz="1300" b="1" dirty="0">
                <a:solidFill>
                  <a:srgbClr val="080808"/>
                </a:solidFill>
                <a:latin typeface="Arial" charset="0"/>
              </a:rPr>
              <a:t>0, </a:t>
            </a:r>
            <a:r>
              <a:rPr lang="ru-RU" altLang="ru-RU" sz="1300" b="1" dirty="0">
                <a:solidFill>
                  <a:srgbClr val="080808"/>
                </a:solidFill>
                <a:latin typeface="Arial" charset="0"/>
              </a:rPr>
              <a:t>СССР</a:t>
            </a:r>
            <a:r>
              <a:rPr lang="en-US" altLang="ru-RU" sz="1300" b="1" dirty="0">
                <a:solidFill>
                  <a:srgbClr val="080808"/>
                </a:solidFill>
                <a:latin typeface="Arial" charset="0"/>
              </a:rPr>
              <a:t>)</a:t>
            </a:r>
            <a:endParaRPr lang="ru-RU" altLang="ru-RU" sz="1300" b="1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4" name="Line 218">
            <a:extLst>
              <a:ext uri="{FF2B5EF4-FFF2-40B4-BE49-F238E27FC236}">
                <a16:creationId xmlns:a16="http://schemas.microsoft.com/office/drawing/2014/main" id="{F8252A34-8CCF-EC41-9D7D-AFCBDD504D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2063" y="2894013"/>
            <a:ext cx="0" cy="322103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pic>
        <p:nvPicPr>
          <p:cNvPr id="15" name="Picture 219" descr="CIMG0021">
            <a:extLst>
              <a:ext uri="{FF2B5EF4-FFF2-40B4-BE49-F238E27FC236}">
                <a16:creationId xmlns:a16="http://schemas.microsoft.com/office/drawing/2014/main" id="{7B618E10-D54F-7243-AA9F-1FC27AB0C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3105150"/>
            <a:ext cx="2638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0" descr="DSCI0011">
            <a:extLst>
              <a:ext uri="{FF2B5EF4-FFF2-40B4-BE49-F238E27FC236}">
                <a16:creationId xmlns:a16="http://schemas.microsoft.com/office/drawing/2014/main" id="{A2BCA9A0-B3D5-B545-AF05-33DE6BE3B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105150"/>
            <a:ext cx="21526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31">
            <a:extLst>
              <a:ext uri="{FF2B5EF4-FFF2-40B4-BE49-F238E27FC236}">
                <a16:creationId xmlns:a16="http://schemas.microsoft.com/office/drawing/2014/main" id="{612F5115-5F1D-E64C-AFA0-E3A1A0B77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5110163"/>
            <a:ext cx="266858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sz="1300" b="1" dirty="0">
                <a:solidFill>
                  <a:srgbClr val="080808"/>
                </a:solidFill>
                <a:latin typeface="Arial" charset="0"/>
              </a:rPr>
              <a:t>Датчики на основе </a:t>
            </a:r>
            <a:r>
              <a:rPr lang="ru-RU" altLang="ru-RU" sz="1300" b="1" dirty="0" err="1">
                <a:solidFill>
                  <a:srgbClr val="080808"/>
                </a:solidFill>
                <a:latin typeface="Arial" charset="0"/>
              </a:rPr>
              <a:t>гипертермопар</a:t>
            </a:r>
            <a:r>
              <a:rPr lang="ru-RU" altLang="ru-RU" sz="1300" b="1" dirty="0">
                <a:solidFill>
                  <a:srgbClr val="080808"/>
                </a:solidFill>
                <a:latin typeface="Arial" charset="0"/>
              </a:rPr>
              <a:t> </a:t>
            </a:r>
            <a:br>
              <a:rPr lang="ru-RU" altLang="ru-RU" sz="1300" b="1" dirty="0">
                <a:solidFill>
                  <a:srgbClr val="080808"/>
                </a:solidFill>
                <a:latin typeface="Arial" charset="0"/>
              </a:rPr>
            </a:br>
            <a:r>
              <a:rPr lang="ru-RU" altLang="ru-RU" sz="1300" b="1" dirty="0">
                <a:solidFill>
                  <a:srgbClr val="080808"/>
                </a:solidFill>
                <a:latin typeface="Arial" charset="0"/>
              </a:rPr>
              <a:t>(</a:t>
            </a:r>
            <a:r>
              <a:rPr lang="ru-RU" altLang="ru-RU" sz="1300" b="1" dirty="0" err="1">
                <a:solidFill>
                  <a:srgbClr val="080808"/>
                </a:solidFill>
                <a:latin typeface="Arial" charset="0"/>
              </a:rPr>
              <a:t>О.А.Геращенко</a:t>
            </a:r>
            <a:r>
              <a:rPr lang="ru-RU" altLang="ru-RU" sz="1300" b="1" dirty="0">
                <a:solidFill>
                  <a:srgbClr val="080808"/>
                </a:solidFill>
                <a:latin typeface="Arial" charset="0"/>
              </a:rPr>
              <a:t>,</a:t>
            </a:r>
            <a:r>
              <a:rPr lang="en-US" altLang="ru-RU" sz="1300" b="1" dirty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300" b="1" dirty="0">
                <a:solidFill>
                  <a:srgbClr val="080808"/>
                </a:solidFill>
                <a:latin typeface="Arial" charset="0"/>
              </a:rPr>
              <a:t>197</a:t>
            </a:r>
            <a:r>
              <a:rPr lang="en-US" altLang="ru-RU" sz="1300" b="1" dirty="0">
                <a:solidFill>
                  <a:srgbClr val="080808"/>
                </a:solidFill>
                <a:latin typeface="Arial" charset="0"/>
              </a:rPr>
              <a:t>0</a:t>
            </a:r>
            <a:r>
              <a:rPr lang="ru-RU" altLang="ru-RU" sz="1300" b="1" dirty="0">
                <a:solidFill>
                  <a:srgbClr val="080808"/>
                </a:solidFill>
                <a:latin typeface="Arial" charset="0"/>
              </a:rPr>
              <a:t>, СССР)</a:t>
            </a:r>
          </a:p>
        </p:txBody>
      </p:sp>
      <p:grpSp>
        <p:nvGrpSpPr>
          <p:cNvPr id="18" name="Group 151">
            <a:extLst>
              <a:ext uri="{FF2B5EF4-FFF2-40B4-BE49-F238E27FC236}">
                <a16:creationId xmlns:a16="http://schemas.microsoft.com/office/drawing/2014/main" id="{6B408A7E-3581-AD41-B86E-A021D3BCA422}"/>
              </a:ext>
            </a:extLst>
          </p:cNvPr>
          <p:cNvGrpSpPr>
            <a:grpSpLocks/>
          </p:cNvGrpSpPr>
          <p:nvPr/>
        </p:nvGrpSpPr>
        <p:grpSpPr bwMode="auto">
          <a:xfrm>
            <a:off x="655638" y="1077917"/>
            <a:ext cx="7032625" cy="1889131"/>
            <a:chOff x="248" y="525"/>
            <a:chExt cx="4430" cy="1190"/>
          </a:xfrm>
        </p:grpSpPr>
        <p:grpSp>
          <p:nvGrpSpPr>
            <p:cNvPr id="19" name="Group 113">
              <a:extLst>
                <a:ext uri="{FF2B5EF4-FFF2-40B4-BE49-F238E27FC236}">
                  <a16:creationId xmlns:a16="http://schemas.microsoft.com/office/drawing/2014/main" id="{4DABF4BF-A36A-8B46-B9BB-DA8C1C8743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" y="881"/>
              <a:ext cx="1470" cy="695"/>
              <a:chOff x="-835" y="751"/>
              <a:chExt cx="1470" cy="695"/>
            </a:xfrm>
          </p:grpSpPr>
          <p:sp>
            <p:nvSpPr>
              <p:cNvPr id="34" name="Rectangle 86">
                <a:extLst>
                  <a:ext uri="{FF2B5EF4-FFF2-40B4-BE49-F238E27FC236}">
                    <a16:creationId xmlns:a16="http://schemas.microsoft.com/office/drawing/2014/main" id="{61BEFE36-CD7A-4F48-81CD-5564EBED1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35" y="901"/>
                <a:ext cx="1470" cy="398"/>
              </a:xfrm>
              <a:prstGeom prst="rect">
                <a:avLst/>
              </a:prstGeom>
              <a:noFill/>
              <a:ln w="25400">
                <a:solidFill>
                  <a:srgbClr val="080808"/>
                </a:solidFill>
                <a:miter lim="800000"/>
                <a:headEnd type="none" w="sm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endParaRPr lang="en-US" alt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87">
                <a:extLst>
                  <a:ext uri="{FF2B5EF4-FFF2-40B4-BE49-F238E27FC236}">
                    <a16:creationId xmlns:a16="http://schemas.microsoft.com/office/drawing/2014/main" id="{EE27BA87-2367-EF4E-A894-F9D0196E4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30" y="761"/>
                <a:ext cx="1042" cy="295"/>
              </a:xfrm>
              <a:prstGeom prst="rect">
                <a:avLst/>
              </a:prstGeom>
              <a:solidFill>
                <a:srgbClr val="C0C0C0"/>
              </a:solidFill>
              <a:ln w="25400">
                <a:solidFill>
                  <a:srgbClr val="080808"/>
                </a:solidFill>
                <a:miter lim="800000"/>
                <a:headEnd type="none" w="sm" len="med"/>
                <a:tailEnd type="none" w="sm" len="sm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endParaRPr lang="en-US" alt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Line 88">
                <a:extLst>
                  <a:ext uri="{FF2B5EF4-FFF2-40B4-BE49-F238E27FC236}">
                    <a16:creationId xmlns:a16="http://schemas.microsoft.com/office/drawing/2014/main" id="{7733B015-0C12-744C-B3D3-B7B709628E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4" y="761"/>
                <a:ext cx="113" cy="295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Line 89">
                <a:extLst>
                  <a:ext uri="{FF2B5EF4-FFF2-40B4-BE49-F238E27FC236}">
                    <a16:creationId xmlns:a16="http://schemas.microsoft.com/office/drawing/2014/main" id="{A1530F82-FFB5-C540-86EB-C28F0816C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41" y="761"/>
                <a:ext cx="113" cy="29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90">
                <a:extLst>
                  <a:ext uri="{FF2B5EF4-FFF2-40B4-BE49-F238E27FC236}">
                    <a16:creationId xmlns:a16="http://schemas.microsoft.com/office/drawing/2014/main" id="{76B9FED5-94E1-614F-B3C0-99B0F4843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-465" y="1020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FF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med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endParaRPr lang="en-US" alt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Line 91">
                <a:extLst>
                  <a:ext uri="{FF2B5EF4-FFF2-40B4-BE49-F238E27FC236}">
                    <a16:creationId xmlns:a16="http://schemas.microsoft.com/office/drawing/2014/main" id="{70305E03-427C-3749-83D4-7C1DA34531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28" y="766"/>
                <a:ext cx="113" cy="295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92">
                <a:extLst>
                  <a:ext uri="{FF2B5EF4-FFF2-40B4-BE49-F238E27FC236}">
                    <a16:creationId xmlns:a16="http://schemas.microsoft.com/office/drawing/2014/main" id="{13DE8D45-2300-2B47-88F2-A2141865F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-351" y="751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FF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med"/>
                    <a:tailEnd type="none" w="sm" len="sm"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endParaRPr lang="en-US" alt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Line 93">
                <a:extLst>
                  <a:ext uri="{FF2B5EF4-FFF2-40B4-BE49-F238E27FC236}">
                    <a16:creationId xmlns:a16="http://schemas.microsoft.com/office/drawing/2014/main" id="{E4D48CD6-BB64-FB42-B7E6-8BD61DCFDC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220" y="761"/>
                <a:ext cx="113" cy="29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94">
                <a:extLst>
                  <a:ext uri="{FF2B5EF4-FFF2-40B4-BE49-F238E27FC236}">
                    <a16:creationId xmlns:a16="http://schemas.microsoft.com/office/drawing/2014/main" id="{EFF9B953-DC05-3342-BE9D-B2FA207AB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-244" y="1020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FF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med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endParaRPr lang="en-US" alt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Line 95">
                <a:extLst>
                  <a:ext uri="{FF2B5EF4-FFF2-40B4-BE49-F238E27FC236}">
                    <a16:creationId xmlns:a16="http://schemas.microsoft.com/office/drawing/2014/main" id="{E02854E8-926C-A644-9726-49217858D9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7" y="766"/>
                <a:ext cx="113" cy="295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96">
                <a:extLst>
                  <a:ext uri="{FF2B5EF4-FFF2-40B4-BE49-F238E27FC236}">
                    <a16:creationId xmlns:a16="http://schemas.microsoft.com/office/drawing/2014/main" id="{86383986-7DBA-5F40-B1B8-6B7BAFF1D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-130" y="751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FF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med"/>
                    <a:tailEnd type="none" w="sm" len="sm"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endParaRPr lang="en-US" alt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Line 97">
                <a:extLst>
                  <a:ext uri="{FF2B5EF4-FFF2-40B4-BE49-F238E27FC236}">
                    <a16:creationId xmlns:a16="http://schemas.microsoft.com/office/drawing/2014/main" id="{B45C0088-8FC6-3946-AFBF-D5DE7D544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" y="761"/>
                <a:ext cx="113" cy="29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98">
                <a:extLst>
                  <a:ext uri="{FF2B5EF4-FFF2-40B4-BE49-F238E27FC236}">
                    <a16:creationId xmlns:a16="http://schemas.microsoft.com/office/drawing/2014/main" id="{CF6E2EA0-F376-634C-8CF1-66605CAE5B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-23" y="1020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FF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med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endParaRPr lang="en-US" alt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Line 99">
                <a:extLst>
                  <a:ext uri="{FF2B5EF4-FFF2-40B4-BE49-F238E27FC236}">
                    <a16:creationId xmlns:a16="http://schemas.microsoft.com/office/drawing/2014/main" id="{8040F9A6-258F-0242-B864-1ACBCC5AB6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" y="766"/>
                <a:ext cx="113" cy="295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Oval 100">
                <a:extLst>
                  <a:ext uri="{FF2B5EF4-FFF2-40B4-BE49-F238E27FC236}">
                    <a16:creationId xmlns:a16="http://schemas.microsoft.com/office/drawing/2014/main" id="{C59D10A1-FE43-E64B-9324-74D85C5C2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91" y="751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FF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med"/>
                    <a:tailEnd type="none" w="sm" len="sm"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endParaRPr lang="en-US" alt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Line 101">
                <a:extLst>
                  <a:ext uri="{FF2B5EF4-FFF2-40B4-BE49-F238E27FC236}">
                    <a16:creationId xmlns:a16="http://schemas.microsoft.com/office/drawing/2014/main" id="{AA22C901-36F0-044A-9B73-D6A3901A5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3" y="761"/>
                <a:ext cx="113" cy="29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Oval 102">
                <a:extLst>
                  <a:ext uri="{FF2B5EF4-FFF2-40B4-BE49-F238E27FC236}">
                    <a16:creationId xmlns:a16="http://schemas.microsoft.com/office/drawing/2014/main" id="{54E899D5-E4A9-A14A-B55B-03F7F6F61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99" y="1020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FF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med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endParaRPr lang="en-US" alt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Line 103">
                <a:extLst>
                  <a:ext uri="{FF2B5EF4-FFF2-40B4-BE49-F238E27FC236}">
                    <a16:creationId xmlns:a16="http://schemas.microsoft.com/office/drawing/2014/main" id="{57F32FF4-BE65-8144-86CF-C492C774B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770"/>
                <a:ext cx="50" cy="131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Oval 104">
                <a:extLst>
                  <a:ext uri="{FF2B5EF4-FFF2-40B4-BE49-F238E27FC236}">
                    <a16:creationId xmlns:a16="http://schemas.microsoft.com/office/drawing/2014/main" id="{45932AC1-03EB-A44F-AF52-D7E464A20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313" y="751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FF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med"/>
                    <a:tailEnd type="none" w="sm" len="sm"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endParaRPr lang="en-US" alt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Line 105">
                <a:extLst>
                  <a:ext uri="{FF2B5EF4-FFF2-40B4-BE49-F238E27FC236}">
                    <a16:creationId xmlns:a16="http://schemas.microsoft.com/office/drawing/2014/main" id="{50906C6E-112D-684B-90BB-E06399D65B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08" y="761"/>
                <a:ext cx="54" cy="14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Oval 106">
                <a:extLst>
                  <a:ext uri="{FF2B5EF4-FFF2-40B4-BE49-F238E27FC236}">
                    <a16:creationId xmlns:a16="http://schemas.microsoft.com/office/drawing/2014/main" id="{51E85A59-FD84-4744-B12C-6FAC2E60D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-577" y="751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FF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med"/>
                    <a:tailEnd type="none" w="sm" len="sm"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endParaRPr lang="en-US" alt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Line 107">
                <a:extLst>
                  <a:ext uri="{FF2B5EF4-FFF2-40B4-BE49-F238E27FC236}">
                    <a16:creationId xmlns:a16="http://schemas.microsoft.com/office/drawing/2014/main" id="{10012965-2AAA-2046-9427-221D73D9DD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68" y="902"/>
                <a:ext cx="168" cy="0"/>
              </a:xfrm>
              <a:prstGeom prst="line">
                <a:avLst/>
              </a:prstGeom>
              <a:noFill/>
              <a:ln w="25400">
                <a:solidFill>
                  <a:srgbClr val="080808"/>
                </a:solidFill>
                <a:round/>
                <a:headEnd type="none" w="sm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Line 108">
                <a:extLst>
                  <a:ext uri="{FF2B5EF4-FFF2-40B4-BE49-F238E27FC236}">
                    <a16:creationId xmlns:a16="http://schemas.microsoft.com/office/drawing/2014/main" id="{284E402F-902A-204E-9F3A-C51CCB6FE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" y="901"/>
                <a:ext cx="168" cy="0"/>
              </a:xfrm>
              <a:prstGeom prst="line">
                <a:avLst/>
              </a:prstGeom>
              <a:noFill/>
              <a:ln w="25400">
                <a:solidFill>
                  <a:srgbClr val="080808"/>
                </a:solidFill>
                <a:round/>
                <a:headEnd type="none" w="sm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109">
                <a:extLst>
                  <a:ext uri="{FF2B5EF4-FFF2-40B4-BE49-F238E27FC236}">
                    <a16:creationId xmlns:a16="http://schemas.microsoft.com/office/drawing/2014/main" id="{BD4EB289-0E3A-F244-B6BE-5575E44FD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68" y="1063"/>
                <a:ext cx="1316" cy="72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9525">
                <a:noFill/>
                <a:miter lim="800000"/>
                <a:headEnd type="none" w="sm" len="med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110">
                <a:extLst>
                  <a:ext uri="{FF2B5EF4-FFF2-40B4-BE49-F238E27FC236}">
                    <a16:creationId xmlns:a16="http://schemas.microsoft.com/office/drawing/2014/main" id="{AC726778-4069-6144-B961-0DC98D738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0" y="1151"/>
                <a:ext cx="295" cy="295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80808"/>
                </a:solidFill>
                <a:round/>
                <a:headEnd type="none" w="sm" len="med"/>
                <a:tailEnd type="none" w="sm" len="sm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endParaRPr lang="en-US" alt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Line 111">
                <a:extLst>
                  <a:ext uri="{FF2B5EF4-FFF2-40B4-BE49-F238E27FC236}">
                    <a16:creationId xmlns:a16="http://schemas.microsoft.com/office/drawing/2014/main" id="{B82B622E-143E-BD4F-9BE8-B27791A948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81" y="1223"/>
                <a:ext cx="154" cy="154"/>
              </a:xfrm>
              <a:prstGeom prst="line">
                <a:avLst/>
              </a:prstGeom>
              <a:noFill/>
              <a:ln w="28575">
                <a:solidFill>
                  <a:srgbClr val="080808"/>
                </a:solidFill>
                <a:round/>
                <a:headEnd type="none" w="sm" len="med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" name="AutoShape 23">
              <a:extLst>
                <a:ext uri="{FF2B5EF4-FFF2-40B4-BE49-F238E27FC236}">
                  <a16:creationId xmlns:a16="http://schemas.microsoft.com/office/drawing/2014/main" id="{535461DA-AB56-004B-95A2-2E01835206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22" y="641"/>
              <a:ext cx="140" cy="680"/>
            </a:xfrm>
            <a:prstGeom prst="downArrow">
              <a:avLst>
                <a:gd name="adj1" fmla="val 50000"/>
                <a:gd name="adj2" fmla="val 121429"/>
              </a:avLst>
            </a:prstGeom>
            <a:solidFill>
              <a:srgbClr val="FF66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ru-RU">
                <a:solidFill>
                  <a:srgbClr val="FFFFFF"/>
                </a:solidFill>
              </a:endParaRPr>
            </a:p>
          </p:txBody>
        </p:sp>
        <p:sp>
          <p:nvSpPr>
            <p:cNvPr id="21" name="AutoShape 25">
              <a:extLst>
                <a:ext uri="{FF2B5EF4-FFF2-40B4-BE49-F238E27FC236}">
                  <a16:creationId xmlns:a16="http://schemas.microsoft.com/office/drawing/2014/main" id="{FF52FDD6-3A9B-5C41-935A-9A116EF8037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413" y="651"/>
              <a:ext cx="140" cy="680"/>
            </a:xfrm>
            <a:prstGeom prst="downArrow">
              <a:avLst>
                <a:gd name="adj1" fmla="val 50000"/>
                <a:gd name="adj2" fmla="val 121429"/>
              </a:avLst>
            </a:prstGeom>
            <a:solidFill>
              <a:srgbClr val="FFD8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ru-RU">
                <a:solidFill>
                  <a:srgbClr val="FFFFFF"/>
                </a:solidFill>
              </a:endParaRPr>
            </a:p>
          </p:txBody>
        </p:sp>
        <p:graphicFrame>
          <p:nvGraphicFramePr>
            <p:cNvPr id="22" name="Object 115">
              <a:extLst>
                <a:ext uri="{FF2B5EF4-FFF2-40B4-BE49-F238E27FC236}">
                  <a16:creationId xmlns:a16="http://schemas.microsoft.com/office/drawing/2014/main" id="{2F1463CF-15AC-BB4A-B452-445E7C39424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7" y="940"/>
            <a:ext cx="204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9" name="Формула" r:id="rId11" imgW="215619" imgH="177569" progId="Equation.3">
                    <p:embed/>
                  </p:oleObj>
                </mc:Choice>
                <mc:Fallback>
                  <p:oleObj name="Формула" r:id="rId11" imgW="215619" imgH="177569" progId="Equation.3">
                    <p:embed/>
                    <p:pic>
                      <p:nvPicPr>
                        <p:cNvPr id="5207" name="Object 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" y="940"/>
                          <a:ext cx="204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115">
              <a:extLst>
                <a:ext uri="{FF2B5EF4-FFF2-40B4-BE49-F238E27FC236}">
                  <a16:creationId xmlns:a16="http://schemas.microsoft.com/office/drawing/2014/main" id="{73907985-2823-9C43-8A80-8E79EBE620F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8" y="1447"/>
            <a:ext cx="72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0" name="Формула" r:id="rId13" imgW="761669" imgH="215806" progId="Equation.3">
                    <p:embed/>
                  </p:oleObj>
                </mc:Choice>
                <mc:Fallback>
                  <p:oleObj name="Формула" r:id="rId13" imgW="761669" imgH="215806" progId="Equation.3">
                    <p:embed/>
                    <p:pic>
                      <p:nvPicPr>
                        <p:cNvPr id="5208" name="Object 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" y="1447"/>
                          <a:ext cx="720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Line 136">
              <a:extLst>
                <a:ext uri="{FF2B5EF4-FFF2-40B4-BE49-F238E27FC236}">
                  <a16:creationId xmlns:a16="http://schemas.microsoft.com/office/drawing/2014/main" id="{F449F4F7-4979-BF4A-A4EA-A0EB5B9A9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" y="1188"/>
              <a:ext cx="429" cy="0"/>
            </a:xfrm>
            <a:prstGeom prst="line">
              <a:avLst/>
            </a:prstGeom>
            <a:noFill/>
            <a:ln w="9525">
              <a:solidFill>
                <a:srgbClr val="080808"/>
              </a:solidFill>
              <a:round/>
              <a:headEnd type="none" w="sm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Line 137">
              <a:extLst>
                <a:ext uri="{FF2B5EF4-FFF2-40B4-BE49-F238E27FC236}">
                  <a16:creationId xmlns:a16="http://schemas.microsoft.com/office/drawing/2014/main" id="{CFA13140-3D18-9944-BACE-A3AB7AD11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891"/>
              <a:ext cx="381" cy="0"/>
            </a:xfrm>
            <a:prstGeom prst="line">
              <a:avLst/>
            </a:prstGeom>
            <a:noFill/>
            <a:ln w="9525">
              <a:solidFill>
                <a:srgbClr val="080808"/>
              </a:solidFill>
              <a:round/>
              <a:headEnd type="none" w="sm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6" name="Line 138">
              <a:extLst>
                <a:ext uri="{FF2B5EF4-FFF2-40B4-BE49-F238E27FC236}">
                  <a16:creationId xmlns:a16="http://schemas.microsoft.com/office/drawing/2014/main" id="{46EB8BBE-95EC-0D4F-B94D-F0D82A6F7A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" y="888"/>
              <a:ext cx="0" cy="297"/>
            </a:xfrm>
            <a:prstGeom prst="line">
              <a:avLst/>
            </a:prstGeom>
            <a:noFill/>
            <a:ln w="9525">
              <a:solidFill>
                <a:srgbClr val="080808"/>
              </a:solidFill>
              <a:round/>
              <a:headEnd type="stealth" w="sm" len="sm"/>
              <a:tailEnd type="stealth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graphicFrame>
          <p:nvGraphicFramePr>
            <p:cNvPr id="27" name="Object 115">
              <a:extLst>
                <a:ext uri="{FF2B5EF4-FFF2-40B4-BE49-F238E27FC236}">
                  <a16:creationId xmlns:a16="http://schemas.microsoft.com/office/drawing/2014/main" id="{3436BEB3-59C7-AC45-8ED7-2F61F81647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2" y="1206"/>
            <a:ext cx="156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1" name="Формула" r:id="rId15" imgW="164885" imgH="215619" progId="Equation.3">
                    <p:embed/>
                  </p:oleObj>
                </mc:Choice>
                <mc:Fallback>
                  <p:oleObj name="Формула" r:id="rId15" imgW="164885" imgH="215619" progId="Equation.3">
                    <p:embed/>
                    <p:pic>
                      <p:nvPicPr>
                        <p:cNvPr id="5212" name="Object 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" y="1206"/>
                          <a:ext cx="156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115">
              <a:extLst>
                <a:ext uri="{FF2B5EF4-FFF2-40B4-BE49-F238E27FC236}">
                  <a16:creationId xmlns:a16="http://schemas.microsoft.com/office/drawing/2014/main" id="{B3622A96-ADB3-F84C-9C3E-081A5981F26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0" y="688"/>
            <a:ext cx="144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2" name="Формула" r:id="rId17" imgW="152268" imgH="215713" progId="Equation.3">
                    <p:embed/>
                  </p:oleObj>
                </mc:Choice>
                <mc:Fallback>
                  <p:oleObj name="Формула" r:id="rId17" imgW="152268" imgH="215713" progId="Equation.3">
                    <p:embed/>
                    <p:pic>
                      <p:nvPicPr>
                        <p:cNvPr id="5213" name="Object 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" y="688"/>
                          <a:ext cx="144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15">
              <a:extLst>
                <a:ext uri="{FF2B5EF4-FFF2-40B4-BE49-F238E27FC236}">
                  <a16:creationId xmlns:a16="http://schemas.microsoft.com/office/drawing/2014/main" id="{F1047047-D974-FC43-A46B-BB4F711440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80" y="1438"/>
            <a:ext cx="235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3" name="Формула" r:id="rId19" imgW="215713" imgH="253780" progId="Equation.3">
                    <p:embed/>
                  </p:oleObj>
                </mc:Choice>
                <mc:Fallback>
                  <p:oleObj name="Формула" r:id="rId19" imgW="215713" imgH="253780" progId="Equation.3">
                    <p:embed/>
                    <p:pic>
                      <p:nvPicPr>
                        <p:cNvPr id="5214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0" y="1438"/>
                          <a:ext cx="235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 Box 231">
              <a:extLst>
                <a:ext uri="{FF2B5EF4-FFF2-40B4-BE49-F238E27FC236}">
                  <a16:creationId xmlns:a16="http://schemas.microsoft.com/office/drawing/2014/main" id="{3E9D02B2-08F9-7C49-925A-A238E15B1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567"/>
              <a:ext cx="91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ru-RU" altLang="ru-RU" sz="1300" b="1" dirty="0">
                  <a:solidFill>
                    <a:srgbClr val="080808"/>
                  </a:solidFill>
                  <a:latin typeface="Arial" charset="0"/>
                </a:rPr>
                <a:t>Тепловой поток</a:t>
              </a:r>
            </a:p>
          </p:txBody>
        </p:sp>
        <p:sp>
          <p:nvSpPr>
            <p:cNvPr id="31" name="Text Box 231">
              <a:extLst>
                <a:ext uri="{FF2B5EF4-FFF2-40B4-BE49-F238E27FC236}">
                  <a16:creationId xmlns:a16="http://schemas.microsoft.com/office/drawing/2014/main" id="{D1EB254F-8850-494B-BB0B-806FFFB3D0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2" y="562"/>
              <a:ext cx="5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ru-RU" altLang="ru-RU" sz="1300" b="1" dirty="0" err="1">
                  <a:solidFill>
                    <a:srgbClr val="080808"/>
                  </a:solidFill>
                  <a:latin typeface="Arial" charset="0"/>
                </a:rPr>
                <a:t>Электри-ческий</a:t>
              </a:r>
              <a:r>
                <a:rPr lang="ru-RU" altLang="ru-RU" sz="1300" b="1" dirty="0">
                  <a:solidFill>
                    <a:srgbClr val="080808"/>
                  </a:solidFill>
                  <a:latin typeface="Arial" charset="0"/>
                </a:rPr>
                <a:t> ток</a:t>
              </a:r>
            </a:p>
          </p:txBody>
        </p:sp>
        <p:sp>
          <p:nvSpPr>
            <p:cNvPr id="32" name="Text Box 231">
              <a:extLst>
                <a:ext uri="{FF2B5EF4-FFF2-40B4-BE49-F238E27FC236}">
                  <a16:creationId xmlns:a16="http://schemas.microsoft.com/office/drawing/2014/main" id="{96284A1D-DE9C-9345-BFCD-72D0A99BD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6" y="530"/>
              <a:ext cx="91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ru-RU" altLang="ru-RU" sz="1300" b="1" dirty="0">
                  <a:solidFill>
                    <a:srgbClr val="080808"/>
                  </a:solidFill>
                  <a:latin typeface="Arial" charset="0"/>
                </a:rPr>
                <a:t>Тепловой поток</a:t>
              </a:r>
            </a:p>
          </p:txBody>
        </p:sp>
        <p:sp>
          <p:nvSpPr>
            <p:cNvPr id="33" name="Text Box 231">
              <a:extLst>
                <a:ext uri="{FF2B5EF4-FFF2-40B4-BE49-F238E27FC236}">
                  <a16:creationId xmlns:a16="http://schemas.microsoft.com/office/drawing/2014/main" id="{A1A1389B-D692-AC4A-8E64-FD472CD29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6" y="525"/>
              <a:ext cx="5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ru-RU" altLang="ru-RU" sz="1300" b="1" dirty="0" err="1">
                  <a:solidFill>
                    <a:srgbClr val="080808"/>
                  </a:solidFill>
                  <a:latin typeface="Arial" charset="0"/>
                </a:rPr>
                <a:t>Электри-ческий</a:t>
              </a:r>
              <a:r>
                <a:rPr lang="ru-RU" altLang="ru-RU" sz="1300" b="1" dirty="0">
                  <a:solidFill>
                    <a:srgbClr val="080808"/>
                  </a:solidFill>
                  <a:latin typeface="Arial" charset="0"/>
                </a:rPr>
                <a:t> ток</a:t>
              </a:r>
            </a:p>
          </p:txBody>
        </p:sp>
      </p:grpSp>
      <p:sp>
        <p:nvSpPr>
          <p:cNvPr id="60" name="Rectangle 75">
            <a:extLst>
              <a:ext uri="{FF2B5EF4-FFF2-40B4-BE49-F238E27FC236}">
                <a16:creationId xmlns:a16="http://schemas.microsoft.com/office/drawing/2014/main" id="{14D02150-A3C0-424F-BC95-3EFB5BAAF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506108"/>
            <a:ext cx="25225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ru-RU" altLang="ru-RU" b="1" dirty="0">
                <a:solidFill>
                  <a:srgbClr val="000514"/>
                </a:solidFill>
                <a:latin typeface="Arial" charset="0"/>
              </a:rPr>
              <a:t>Моно-кристаллические</a:t>
            </a:r>
          </a:p>
        </p:txBody>
      </p:sp>
      <p:grpSp>
        <p:nvGrpSpPr>
          <p:cNvPr id="61" name="Group 150">
            <a:extLst>
              <a:ext uri="{FF2B5EF4-FFF2-40B4-BE49-F238E27FC236}">
                <a16:creationId xmlns:a16="http://schemas.microsoft.com/office/drawing/2014/main" id="{5C767C0D-2CFC-0D4E-8AEB-54DA4E6FB10D}"/>
              </a:ext>
            </a:extLst>
          </p:cNvPr>
          <p:cNvGrpSpPr>
            <a:grpSpLocks/>
          </p:cNvGrpSpPr>
          <p:nvPr/>
        </p:nvGrpSpPr>
        <p:grpSpPr bwMode="auto">
          <a:xfrm>
            <a:off x="5172074" y="1193800"/>
            <a:ext cx="2359025" cy="1608138"/>
            <a:chOff x="3380" y="780"/>
            <a:chExt cx="1486" cy="1013"/>
          </a:xfrm>
        </p:grpSpPr>
        <p:grpSp>
          <p:nvGrpSpPr>
            <p:cNvPr id="62" name="Group 202">
              <a:extLst>
                <a:ext uri="{FF2B5EF4-FFF2-40B4-BE49-F238E27FC236}">
                  <a16:creationId xmlns:a16="http://schemas.microsoft.com/office/drawing/2014/main" id="{C643FFD3-1C60-DD4A-936C-5E697B7255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0" y="1031"/>
              <a:ext cx="1470" cy="685"/>
              <a:chOff x="5071" y="692"/>
              <a:chExt cx="1470" cy="685"/>
            </a:xfrm>
          </p:grpSpPr>
          <p:sp>
            <p:nvSpPr>
              <p:cNvPr id="66" name="Rectangle 117">
                <a:extLst>
                  <a:ext uri="{FF2B5EF4-FFF2-40B4-BE49-F238E27FC236}">
                    <a16:creationId xmlns:a16="http://schemas.microsoft.com/office/drawing/2014/main" id="{D5314283-A11F-7746-906C-8D295A823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1" y="832"/>
                <a:ext cx="1470" cy="398"/>
              </a:xfrm>
              <a:prstGeom prst="rect">
                <a:avLst/>
              </a:prstGeom>
              <a:noFill/>
              <a:ln w="25400">
                <a:solidFill>
                  <a:srgbClr val="080808"/>
                </a:solidFill>
                <a:miter lim="800000"/>
                <a:headEnd type="none" w="sm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endParaRPr lang="en-US" alt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140">
                <a:extLst>
                  <a:ext uri="{FF2B5EF4-FFF2-40B4-BE49-F238E27FC236}">
                    <a16:creationId xmlns:a16="http://schemas.microsoft.com/office/drawing/2014/main" id="{5583AB80-2628-5E42-AA7C-A6A24211C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8" y="994"/>
                <a:ext cx="1316" cy="72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9525">
                <a:noFill/>
                <a:miter lim="800000"/>
                <a:headEnd type="none" w="sm" len="med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Oval 141">
                <a:extLst>
                  <a:ext uri="{FF2B5EF4-FFF2-40B4-BE49-F238E27FC236}">
                    <a16:creationId xmlns:a16="http://schemas.microsoft.com/office/drawing/2014/main" id="{EE72D3E3-087B-D748-970F-DACF379A2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6" y="1082"/>
                <a:ext cx="295" cy="295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80808"/>
                </a:solidFill>
                <a:round/>
                <a:headEnd type="none" w="sm" len="med"/>
                <a:tailEnd type="none" w="sm" len="sm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endParaRPr lang="en-US" alt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Line 142">
                <a:extLst>
                  <a:ext uri="{FF2B5EF4-FFF2-40B4-BE49-F238E27FC236}">
                    <a16:creationId xmlns:a16="http://schemas.microsoft.com/office/drawing/2014/main" id="{E573CDF8-7186-244C-BDCA-F78F825E24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25" y="1154"/>
                <a:ext cx="154" cy="154"/>
              </a:xfrm>
              <a:prstGeom prst="line">
                <a:avLst/>
              </a:prstGeom>
              <a:noFill/>
              <a:ln w="28575">
                <a:solidFill>
                  <a:srgbClr val="080808"/>
                </a:solidFill>
                <a:round/>
                <a:headEnd type="none" w="sm" len="med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0" name="Group 157">
                <a:extLst>
                  <a:ext uri="{FF2B5EF4-FFF2-40B4-BE49-F238E27FC236}">
                    <a16:creationId xmlns:a16="http://schemas.microsoft.com/office/drawing/2014/main" id="{BCAFE8D9-79D4-B84D-8861-47D43C07F1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33" y="692"/>
                <a:ext cx="233" cy="295"/>
                <a:chOff x="5647" y="692"/>
                <a:chExt cx="233" cy="295"/>
              </a:xfrm>
            </p:grpSpPr>
            <p:sp>
              <p:nvSpPr>
                <p:cNvPr id="118" name="Line 120">
                  <a:extLst>
                    <a:ext uri="{FF2B5EF4-FFF2-40B4-BE49-F238E27FC236}">
                      <a16:creationId xmlns:a16="http://schemas.microsoft.com/office/drawing/2014/main" id="{813968DB-B77B-4D4C-825B-CC2F24A497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47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9" name="Line 145">
                  <a:extLst>
                    <a:ext uri="{FF2B5EF4-FFF2-40B4-BE49-F238E27FC236}">
                      <a16:creationId xmlns:a16="http://schemas.microsoft.com/office/drawing/2014/main" id="{B614E857-31F2-F94B-A285-1C1C4F4DCC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71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0" name="Line 146">
                  <a:extLst>
                    <a:ext uri="{FF2B5EF4-FFF2-40B4-BE49-F238E27FC236}">
                      <a16:creationId xmlns:a16="http://schemas.microsoft.com/office/drawing/2014/main" id="{48989AED-6781-7746-B1D8-16DB3DE3ED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95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1" name="Line 147">
                  <a:extLst>
                    <a:ext uri="{FF2B5EF4-FFF2-40B4-BE49-F238E27FC236}">
                      <a16:creationId xmlns:a16="http://schemas.microsoft.com/office/drawing/2014/main" id="{CE9D7872-3395-D04F-AB86-81492E3F96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19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2" name="Line 148">
                  <a:extLst>
                    <a:ext uri="{FF2B5EF4-FFF2-40B4-BE49-F238E27FC236}">
                      <a16:creationId xmlns:a16="http://schemas.microsoft.com/office/drawing/2014/main" id="{0B0F1213-FCC4-C44B-BA8A-EB109AEC2C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43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3" name="Line 149">
                  <a:extLst>
                    <a:ext uri="{FF2B5EF4-FFF2-40B4-BE49-F238E27FC236}">
                      <a16:creationId xmlns:a16="http://schemas.microsoft.com/office/drawing/2014/main" id="{763C21F2-A4B9-D74E-B412-FC72A05004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7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71" name="Line 151">
                <a:extLst>
                  <a:ext uri="{FF2B5EF4-FFF2-40B4-BE49-F238E27FC236}">
                    <a16:creationId xmlns:a16="http://schemas.microsoft.com/office/drawing/2014/main" id="{BF55BBC6-03A9-7B4F-9E2B-4A5B6ECA1D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78" y="927"/>
                <a:ext cx="23" cy="6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Line 152">
                <a:extLst>
                  <a:ext uri="{FF2B5EF4-FFF2-40B4-BE49-F238E27FC236}">
                    <a16:creationId xmlns:a16="http://schemas.microsoft.com/office/drawing/2014/main" id="{D1241AE6-AC04-4B44-BF67-84756F614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0" y="868"/>
                <a:ext cx="45" cy="119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Line 153">
                <a:extLst>
                  <a:ext uri="{FF2B5EF4-FFF2-40B4-BE49-F238E27FC236}">
                    <a16:creationId xmlns:a16="http://schemas.microsoft.com/office/drawing/2014/main" id="{4D2CDD09-4F02-7E46-B5C9-30644F6DA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78" y="801"/>
                <a:ext cx="71" cy="186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Line 154">
                <a:extLst>
                  <a:ext uri="{FF2B5EF4-FFF2-40B4-BE49-F238E27FC236}">
                    <a16:creationId xmlns:a16="http://schemas.microsoft.com/office/drawing/2014/main" id="{94B3941E-9549-C942-8FA2-924B8A0B60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75" y="732"/>
                <a:ext cx="98" cy="255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Line 155">
                <a:extLst>
                  <a:ext uri="{FF2B5EF4-FFF2-40B4-BE49-F238E27FC236}">
                    <a16:creationId xmlns:a16="http://schemas.microsoft.com/office/drawing/2014/main" id="{653CD758-93CB-8C49-A286-D3551B90A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4" y="692"/>
                <a:ext cx="113" cy="295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Line 156">
                <a:extLst>
                  <a:ext uri="{FF2B5EF4-FFF2-40B4-BE49-F238E27FC236}">
                    <a16:creationId xmlns:a16="http://schemas.microsoft.com/office/drawing/2014/main" id="{F04F232B-19B2-6947-BA25-10A7992C8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08" y="692"/>
                <a:ext cx="113" cy="295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7" name="Group 159">
                <a:extLst>
                  <a:ext uri="{FF2B5EF4-FFF2-40B4-BE49-F238E27FC236}">
                    <a16:creationId xmlns:a16="http://schemas.microsoft.com/office/drawing/2014/main" id="{E659BD1E-FA60-3E45-A328-4782F3258C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23" y="692"/>
                <a:ext cx="233" cy="295"/>
                <a:chOff x="5647" y="692"/>
                <a:chExt cx="233" cy="295"/>
              </a:xfrm>
            </p:grpSpPr>
            <p:sp>
              <p:nvSpPr>
                <p:cNvPr id="112" name="Line 160">
                  <a:extLst>
                    <a:ext uri="{FF2B5EF4-FFF2-40B4-BE49-F238E27FC236}">
                      <a16:creationId xmlns:a16="http://schemas.microsoft.com/office/drawing/2014/main" id="{4F53403A-EB9E-0A44-9EE1-3BF0521BEE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47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3" name="Line 161">
                  <a:extLst>
                    <a:ext uri="{FF2B5EF4-FFF2-40B4-BE49-F238E27FC236}">
                      <a16:creationId xmlns:a16="http://schemas.microsoft.com/office/drawing/2014/main" id="{F137E72C-407E-8A41-96CC-56707DBDA2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71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4" name="Line 162">
                  <a:extLst>
                    <a:ext uri="{FF2B5EF4-FFF2-40B4-BE49-F238E27FC236}">
                      <a16:creationId xmlns:a16="http://schemas.microsoft.com/office/drawing/2014/main" id="{1541CE2E-19BF-F146-9E95-BDB1BC22F8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95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5" name="Line 163">
                  <a:extLst>
                    <a:ext uri="{FF2B5EF4-FFF2-40B4-BE49-F238E27FC236}">
                      <a16:creationId xmlns:a16="http://schemas.microsoft.com/office/drawing/2014/main" id="{BEF08156-F66D-4F41-BDCF-00D95C77D9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19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6" name="Line 164">
                  <a:extLst>
                    <a:ext uri="{FF2B5EF4-FFF2-40B4-BE49-F238E27FC236}">
                      <a16:creationId xmlns:a16="http://schemas.microsoft.com/office/drawing/2014/main" id="{C3E23A3C-C020-2842-9350-2325493B43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43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7" name="Line 165">
                  <a:extLst>
                    <a:ext uri="{FF2B5EF4-FFF2-40B4-BE49-F238E27FC236}">
                      <a16:creationId xmlns:a16="http://schemas.microsoft.com/office/drawing/2014/main" id="{016FEB22-4184-7E4C-8633-AC2C3025C8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7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78" name="Group 166">
                <a:extLst>
                  <a:ext uri="{FF2B5EF4-FFF2-40B4-BE49-F238E27FC236}">
                    <a16:creationId xmlns:a16="http://schemas.microsoft.com/office/drawing/2014/main" id="{5430BE28-0567-9D44-B32D-C7E3A62175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78" y="692"/>
                <a:ext cx="233" cy="295"/>
                <a:chOff x="5400" y="692"/>
                <a:chExt cx="233" cy="295"/>
              </a:xfrm>
            </p:grpSpPr>
            <p:sp>
              <p:nvSpPr>
                <p:cNvPr id="106" name="Line 167">
                  <a:extLst>
                    <a:ext uri="{FF2B5EF4-FFF2-40B4-BE49-F238E27FC236}">
                      <a16:creationId xmlns:a16="http://schemas.microsoft.com/office/drawing/2014/main" id="{216AB42C-301C-5E40-A481-6454A45BD8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00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7" name="Line 168">
                  <a:extLst>
                    <a:ext uri="{FF2B5EF4-FFF2-40B4-BE49-F238E27FC236}">
                      <a16:creationId xmlns:a16="http://schemas.microsoft.com/office/drawing/2014/main" id="{62F5C268-1BFA-3A4C-843D-4FF2401086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24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8" name="Line 169">
                  <a:extLst>
                    <a:ext uri="{FF2B5EF4-FFF2-40B4-BE49-F238E27FC236}">
                      <a16:creationId xmlns:a16="http://schemas.microsoft.com/office/drawing/2014/main" id="{5B151665-E8B8-7248-8A5A-DC0762ED50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48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9" name="Line 170">
                  <a:extLst>
                    <a:ext uri="{FF2B5EF4-FFF2-40B4-BE49-F238E27FC236}">
                      <a16:creationId xmlns:a16="http://schemas.microsoft.com/office/drawing/2014/main" id="{1F85FC2C-6B28-BD4D-86E3-93D995C628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72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0" name="Line 171">
                  <a:extLst>
                    <a:ext uri="{FF2B5EF4-FFF2-40B4-BE49-F238E27FC236}">
                      <a16:creationId xmlns:a16="http://schemas.microsoft.com/office/drawing/2014/main" id="{6D9ADCF1-CCC0-F741-AAAC-F49334DD40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96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1" name="Line 172">
                  <a:extLst>
                    <a:ext uri="{FF2B5EF4-FFF2-40B4-BE49-F238E27FC236}">
                      <a16:creationId xmlns:a16="http://schemas.microsoft.com/office/drawing/2014/main" id="{8C5EA78E-AB3D-A742-A70A-8C49F5FE73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20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79" name="Group 173">
                <a:extLst>
                  <a:ext uri="{FF2B5EF4-FFF2-40B4-BE49-F238E27FC236}">
                    <a16:creationId xmlns:a16="http://schemas.microsoft.com/office/drawing/2014/main" id="{DFF925C4-C3D0-0044-B972-03AF822261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13" y="692"/>
                <a:ext cx="233" cy="295"/>
                <a:chOff x="5647" y="692"/>
                <a:chExt cx="233" cy="295"/>
              </a:xfrm>
            </p:grpSpPr>
            <p:sp>
              <p:nvSpPr>
                <p:cNvPr id="100" name="Line 174">
                  <a:extLst>
                    <a:ext uri="{FF2B5EF4-FFF2-40B4-BE49-F238E27FC236}">
                      <a16:creationId xmlns:a16="http://schemas.microsoft.com/office/drawing/2014/main" id="{0DEC4657-FFEC-E842-A215-99D534D36D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47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1" name="Line 175">
                  <a:extLst>
                    <a:ext uri="{FF2B5EF4-FFF2-40B4-BE49-F238E27FC236}">
                      <a16:creationId xmlns:a16="http://schemas.microsoft.com/office/drawing/2014/main" id="{4846D2CD-AAD8-6746-9E7C-D423370664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71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" name="Line 176">
                  <a:extLst>
                    <a:ext uri="{FF2B5EF4-FFF2-40B4-BE49-F238E27FC236}">
                      <a16:creationId xmlns:a16="http://schemas.microsoft.com/office/drawing/2014/main" id="{3E7C590A-49D3-4F49-80D7-C3B3757EDE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95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" name="Line 177">
                  <a:extLst>
                    <a:ext uri="{FF2B5EF4-FFF2-40B4-BE49-F238E27FC236}">
                      <a16:creationId xmlns:a16="http://schemas.microsoft.com/office/drawing/2014/main" id="{AFA2D9EC-A7FE-FF4B-93E7-A5FFE34CC4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19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" name="Line 178">
                  <a:extLst>
                    <a:ext uri="{FF2B5EF4-FFF2-40B4-BE49-F238E27FC236}">
                      <a16:creationId xmlns:a16="http://schemas.microsoft.com/office/drawing/2014/main" id="{97689640-C76B-D640-A3E4-938D6FE9EF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43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" name="Line 179">
                  <a:extLst>
                    <a:ext uri="{FF2B5EF4-FFF2-40B4-BE49-F238E27FC236}">
                      <a16:creationId xmlns:a16="http://schemas.microsoft.com/office/drawing/2014/main" id="{5A6DC78A-7FAA-3248-87E2-4E6FC6CE28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7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80" name="Group 180">
                <a:extLst>
                  <a:ext uri="{FF2B5EF4-FFF2-40B4-BE49-F238E27FC236}">
                    <a16:creationId xmlns:a16="http://schemas.microsoft.com/office/drawing/2014/main" id="{601D4107-20FF-A849-A65C-CCF38F2ABF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8" y="692"/>
                <a:ext cx="233" cy="295"/>
                <a:chOff x="5400" y="692"/>
                <a:chExt cx="233" cy="295"/>
              </a:xfrm>
            </p:grpSpPr>
            <p:sp>
              <p:nvSpPr>
                <p:cNvPr id="94" name="Line 181">
                  <a:extLst>
                    <a:ext uri="{FF2B5EF4-FFF2-40B4-BE49-F238E27FC236}">
                      <a16:creationId xmlns:a16="http://schemas.microsoft.com/office/drawing/2014/main" id="{B4B9DFB8-0239-6647-90AA-797FE32321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00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" name="Line 182">
                  <a:extLst>
                    <a:ext uri="{FF2B5EF4-FFF2-40B4-BE49-F238E27FC236}">
                      <a16:creationId xmlns:a16="http://schemas.microsoft.com/office/drawing/2014/main" id="{DBFC3EEB-7B56-F94E-ABD6-CAC07FBC96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24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6" name="Line 183">
                  <a:extLst>
                    <a:ext uri="{FF2B5EF4-FFF2-40B4-BE49-F238E27FC236}">
                      <a16:creationId xmlns:a16="http://schemas.microsoft.com/office/drawing/2014/main" id="{86BF601D-4E61-E045-B657-B1EF8C6303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48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7" name="Line 184">
                  <a:extLst>
                    <a:ext uri="{FF2B5EF4-FFF2-40B4-BE49-F238E27FC236}">
                      <a16:creationId xmlns:a16="http://schemas.microsoft.com/office/drawing/2014/main" id="{08A88087-9DF0-BC45-B982-E1591DDBEC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72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8" name="Line 185">
                  <a:extLst>
                    <a:ext uri="{FF2B5EF4-FFF2-40B4-BE49-F238E27FC236}">
                      <a16:creationId xmlns:a16="http://schemas.microsoft.com/office/drawing/2014/main" id="{44F04045-0962-D345-93DC-9AC2DCDC1E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96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9" name="Line 186">
                  <a:extLst>
                    <a:ext uri="{FF2B5EF4-FFF2-40B4-BE49-F238E27FC236}">
                      <a16:creationId xmlns:a16="http://schemas.microsoft.com/office/drawing/2014/main" id="{1139C612-3BE8-B646-B2AA-5AEDCF7E0B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20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81" name="Line 188">
                <a:extLst>
                  <a:ext uri="{FF2B5EF4-FFF2-40B4-BE49-F238E27FC236}">
                    <a16:creationId xmlns:a16="http://schemas.microsoft.com/office/drawing/2014/main" id="{7B16CC8C-2246-5046-9889-0F1969A318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03" y="692"/>
                <a:ext cx="113" cy="29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Line 189">
                <a:extLst>
                  <a:ext uri="{FF2B5EF4-FFF2-40B4-BE49-F238E27FC236}">
                    <a16:creationId xmlns:a16="http://schemas.microsoft.com/office/drawing/2014/main" id="{64F810A5-8305-254A-82B8-4A37509E5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27" y="692"/>
                <a:ext cx="90" cy="23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Line 190">
                <a:extLst>
                  <a:ext uri="{FF2B5EF4-FFF2-40B4-BE49-F238E27FC236}">
                    <a16:creationId xmlns:a16="http://schemas.microsoft.com/office/drawing/2014/main" id="{5FFB5831-0DBC-D542-A2FB-01C11A600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51" y="692"/>
                <a:ext cx="67" cy="17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Line 191">
                <a:extLst>
                  <a:ext uri="{FF2B5EF4-FFF2-40B4-BE49-F238E27FC236}">
                    <a16:creationId xmlns:a16="http://schemas.microsoft.com/office/drawing/2014/main" id="{307106E8-CA0E-8640-8E1E-98449DEA6C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5" y="692"/>
                <a:ext cx="42" cy="109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Line 192">
                <a:extLst>
                  <a:ext uri="{FF2B5EF4-FFF2-40B4-BE49-F238E27FC236}">
                    <a16:creationId xmlns:a16="http://schemas.microsoft.com/office/drawing/2014/main" id="{BE273E35-CEA6-FD4F-B930-B6FA03C2F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99" y="692"/>
                <a:ext cx="15" cy="4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86" name="Group 194">
                <a:extLst>
                  <a:ext uri="{FF2B5EF4-FFF2-40B4-BE49-F238E27FC236}">
                    <a16:creationId xmlns:a16="http://schemas.microsoft.com/office/drawing/2014/main" id="{E6CB8385-5754-9941-92C1-8D19F05322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58" y="692"/>
                <a:ext cx="233" cy="295"/>
                <a:chOff x="5400" y="692"/>
                <a:chExt cx="233" cy="295"/>
              </a:xfrm>
            </p:grpSpPr>
            <p:sp>
              <p:nvSpPr>
                <p:cNvPr id="88" name="Line 195">
                  <a:extLst>
                    <a:ext uri="{FF2B5EF4-FFF2-40B4-BE49-F238E27FC236}">
                      <a16:creationId xmlns:a16="http://schemas.microsoft.com/office/drawing/2014/main" id="{53A6C15C-CC5B-F34F-A09A-49F852DB73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00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9" name="Line 196">
                  <a:extLst>
                    <a:ext uri="{FF2B5EF4-FFF2-40B4-BE49-F238E27FC236}">
                      <a16:creationId xmlns:a16="http://schemas.microsoft.com/office/drawing/2014/main" id="{50BDD1C7-5DED-874C-BE19-E8EC3E8F19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24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0" name="Line 197">
                  <a:extLst>
                    <a:ext uri="{FF2B5EF4-FFF2-40B4-BE49-F238E27FC236}">
                      <a16:creationId xmlns:a16="http://schemas.microsoft.com/office/drawing/2014/main" id="{E461E416-0FD8-4843-8457-E04EA5E252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48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1" name="Line 198">
                  <a:extLst>
                    <a:ext uri="{FF2B5EF4-FFF2-40B4-BE49-F238E27FC236}">
                      <a16:creationId xmlns:a16="http://schemas.microsoft.com/office/drawing/2014/main" id="{3507A04F-7C7E-8448-9FDE-EC49CF1BE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72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" name="Line 199">
                  <a:extLst>
                    <a:ext uri="{FF2B5EF4-FFF2-40B4-BE49-F238E27FC236}">
                      <a16:creationId xmlns:a16="http://schemas.microsoft.com/office/drawing/2014/main" id="{D8D9E72A-D70A-364A-9B62-C6DFB10649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96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" name="Line 200">
                  <a:extLst>
                    <a:ext uri="{FF2B5EF4-FFF2-40B4-BE49-F238E27FC236}">
                      <a16:creationId xmlns:a16="http://schemas.microsoft.com/office/drawing/2014/main" id="{B6715669-3CB3-FB40-A8FF-FBF7E52EAD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20" y="692"/>
                  <a:ext cx="113" cy="295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 type="none" w="sm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87" name="Rectangle 118">
                <a:extLst>
                  <a:ext uri="{FF2B5EF4-FFF2-40B4-BE49-F238E27FC236}">
                    <a16:creationId xmlns:a16="http://schemas.microsoft.com/office/drawing/2014/main" id="{2B59D6C2-A25C-194F-9187-37D36CAC6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6" y="692"/>
                <a:ext cx="1042" cy="295"/>
              </a:xfrm>
              <a:prstGeom prst="rect">
                <a:avLst/>
              </a:prstGeom>
              <a:noFill/>
              <a:ln w="25400">
                <a:solidFill>
                  <a:srgbClr val="080808"/>
                </a:solidFill>
                <a:miter lim="800000"/>
                <a:headEnd type="none" w="sm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endParaRPr lang="en-US" alt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3" name="AutoShape 26">
              <a:extLst>
                <a:ext uri="{FF2B5EF4-FFF2-40B4-BE49-F238E27FC236}">
                  <a16:creationId xmlns:a16="http://schemas.microsoft.com/office/drawing/2014/main" id="{53978859-FE0D-6D4A-B7AA-D85ABF3694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780" y="780"/>
              <a:ext cx="140" cy="680"/>
            </a:xfrm>
            <a:prstGeom prst="downArrow">
              <a:avLst>
                <a:gd name="adj1" fmla="val 50000"/>
                <a:gd name="adj2" fmla="val 121429"/>
              </a:avLst>
            </a:prstGeom>
            <a:solidFill>
              <a:srgbClr val="FF66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ru-RU">
                <a:solidFill>
                  <a:srgbClr val="FFFFFF"/>
                </a:solidFill>
              </a:endParaRPr>
            </a:p>
          </p:txBody>
        </p:sp>
        <p:sp>
          <p:nvSpPr>
            <p:cNvPr id="64" name="AutoShape 27">
              <a:extLst>
                <a:ext uri="{FF2B5EF4-FFF2-40B4-BE49-F238E27FC236}">
                  <a16:creationId xmlns:a16="http://schemas.microsoft.com/office/drawing/2014/main" id="{4E4BDF5E-C084-704A-9466-7B3E68F0DA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4456" y="758"/>
              <a:ext cx="140" cy="680"/>
            </a:xfrm>
            <a:prstGeom prst="downArrow">
              <a:avLst>
                <a:gd name="adj1" fmla="val 50000"/>
                <a:gd name="adj2" fmla="val 121429"/>
              </a:avLst>
            </a:prstGeom>
            <a:solidFill>
              <a:srgbClr val="FFD8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ru-RU">
                <a:solidFill>
                  <a:srgbClr val="FFFFFF"/>
                </a:solidFill>
              </a:endParaRPr>
            </a:p>
          </p:txBody>
        </p:sp>
        <p:graphicFrame>
          <p:nvGraphicFramePr>
            <p:cNvPr id="65" name="Object 11">
              <a:extLst>
                <a:ext uri="{FF2B5EF4-FFF2-40B4-BE49-F238E27FC236}">
                  <a16:creationId xmlns:a16="http://schemas.microsoft.com/office/drawing/2014/main" id="{C5D645C4-5605-DF4E-969B-A3BE2764946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60" y="1559"/>
            <a:ext cx="236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4" name="Формула" r:id="rId21" imgW="215619" imgH="215619" progId="Equation.3">
                    <p:embed/>
                  </p:oleObj>
                </mc:Choice>
                <mc:Fallback>
                  <p:oleObj name="Формула" r:id="rId21" imgW="215619" imgH="215619" progId="Equation.3">
                    <p:embed/>
                    <p:pic>
                      <p:nvPicPr>
                        <p:cNvPr id="5145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0" y="1559"/>
                          <a:ext cx="236" cy="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4" name="Text Box 220">
            <a:extLst>
              <a:ext uri="{FF2B5EF4-FFF2-40B4-BE49-F238E27FC236}">
                <a16:creationId xmlns:a16="http://schemas.microsoft.com/office/drawing/2014/main" id="{EA564142-8D0C-5D4F-BD6D-FA283F3EB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2" y="5110163"/>
            <a:ext cx="272415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300" b="1" dirty="0">
                <a:solidFill>
                  <a:srgbClr val="080808"/>
                </a:solidFill>
                <a:latin typeface="Arial" charset="0"/>
              </a:rPr>
              <a:t>Датчики на основе искусственных </a:t>
            </a:r>
            <a:br>
              <a:rPr lang="ru-RU" altLang="ru-RU" sz="1300" b="1" dirty="0">
                <a:solidFill>
                  <a:srgbClr val="080808"/>
                </a:solidFill>
                <a:latin typeface="Arial" charset="0"/>
              </a:rPr>
            </a:br>
            <a:r>
              <a:rPr lang="ru-RU" altLang="ru-RU" sz="1300" b="1" dirty="0">
                <a:solidFill>
                  <a:srgbClr val="080808"/>
                </a:solidFill>
                <a:latin typeface="Arial" charset="0"/>
              </a:rPr>
              <a:t>анизотропных материалов</a:t>
            </a:r>
            <a:br>
              <a:rPr lang="ru-RU" altLang="ru-RU" sz="1300" b="1" dirty="0">
                <a:solidFill>
                  <a:srgbClr val="080808"/>
                </a:solidFill>
                <a:latin typeface="Arial" charset="0"/>
              </a:rPr>
            </a:br>
            <a:r>
              <a:rPr lang="ru-RU" altLang="ru-RU" sz="1300" b="1" dirty="0">
                <a:solidFill>
                  <a:srgbClr val="080808"/>
                </a:solidFill>
                <a:latin typeface="Arial" charset="0"/>
              </a:rPr>
              <a:t>(2007, Россия)</a:t>
            </a:r>
          </a:p>
        </p:txBody>
      </p:sp>
      <p:sp>
        <p:nvSpPr>
          <p:cNvPr id="127" name="Заголовок 3">
            <a:extLst>
              <a:ext uri="{FF2B5EF4-FFF2-40B4-BE49-F238E27FC236}">
                <a16:creationId xmlns:a16="http://schemas.microsoft.com/office/drawing/2014/main" id="{D95322F3-8601-7249-845B-2F09AB5DC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157" y="0"/>
            <a:ext cx="7235053" cy="577942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Датчики теплового потока типа вспомогательной стенки</a:t>
            </a:r>
          </a:p>
        </p:txBody>
      </p:sp>
    </p:spTree>
    <p:extLst>
      <p:ext uri="{BB962C8B-B14F-4D97-AF65-F5344CB8AC3E}">
        <p14:creationId xmlns:p14="http://schemas.microsoft.com/office/powerpoint/2010/main" val="141167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6256" y="1"/>
            <a:ext cx="7347744" cy="577942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Градиентная </a:t>
            </a:r>
            <a:r>
              <a:rPr lang="ru-RU" sz="2400" dirty="0" err="1"/>
              <a:t>теплометрия</a:t>
            </a:r>
            <a:r>
              <a:rPr lang="ru-RU" sz="2400" dirty="0"/>
              <a:t> в топках котельных агрегатов</a:t>
            </a:r>
            <a:endParaRPr lang="ru-RU" sz="2400" b="1" dirty="0"/>
          </a:p>
        </p:txBody>
      </p:sp>
      <p:pic>
        <p:nvPicPr>
          <p:cNvPr id="7" name="Picture 136" descr="IMG_6073">
            <a:extLst>
              <a:ext uri="{FF2B5EF4-FFF2-40B4-BE49-F238E27FC236}">
                <a16:creationId xmlns:a16="http://schemas.microsoft.com/office/drawing/2014/main" id="{C19A62F0-CF59-204F-85FC-2A2D33D2A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5197704"/>
            <a:ext cx="1810921" cy="1357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9" descr="CIMG0021">
            <a:extLst>
              <a:ext uri="{FF2B5EF4-FFF2-40B4-BE49-F238E27FC236}">
                <a16:creationId xmlns:a16="http://schemas.microsoft.com/office/drawing/2014/main" id="{592E5307-7674-B542-816E-A68950341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5181829"/>
            <a:ext cx="1808009" cy="1357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141">
            <a:extLst>
              <a:ext uri="{FF2B5EF4-FFF2-40B4-BE49-F238E27FC236}">
                <a16:creationId xmlns:a16="http://schemas.microsoft.com/office/drawing/2014/main" id="{1BEE7E45-5210-0045-BB87-8F32C3B601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6256" y="5633340"/>
            <a:ext cx="7215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79">
            <a:extLst>
              <a:ext uri="{FF2B5EF4-FFF2-40B4-BE49-F238E27FC236}">
                <a16:creationId xmlns:a16="http://schemas.microsoft.com/office/drawing/2014/main" id="{2DC6F168-7DBF-7F4F-BBB1-7A6AFAD62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6537820"/>
            <a:ext cx="3897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Arial" charset="0"/>
              </a:rPr>
              <a:t>ГГДТП на вставке</a:t>
            </a:r>
          </a:p>
        </p:txBody>
      </p:sp>
      <p:pic>
        <p:nvPicPr>
          <p:cNvPr id="11" name="Picture 11" descr="OV">
            <a:extLst>
              <a:ext uri="{FF2B5EF4-FFF2-40B4-BE49-F238E27FC236}">
                <a16:creationId xmlns:a16="http://schemas.microsoft.com/office/drawing/2014/main" id="{13DEABC5-0167-1D49-B985-D33FBB7F6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04"/>
          <a:stretch>
            <a:fillRect/>
          </a:stretch>
        </p:blipFill>
        <p:spPr bwMode="auto">
          <a:xfrm>
            <a:off x="255588" y="569350"/>
            <a:ext cx="2563812" cy="3814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CIMG0124_1">
            <a:extLst>
              <a:ext uri="{FF2B5EF4-FFF2-40B4-BE49-F238E27FC236}">
                <a16:creationId xmlns:a16="http://schemas.microsoft.com/office/drawing/2014/main" id="{41577A66-B11F-FA47-9AB5-5BF7A8ADB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12" y="5181829"/>
            <a:ext cx="4681537" cy="1357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6">
            <a:extLst>
              <a:ext uri="{FF2B5EF4-FFF2-40B4-BE49-F238E27FC236}">
                <a16:creationId xmlns:a16="http://schemas.microsoft.com/office/drawing/2014/main" id="{3E66C2D2-F333-A145-B606-CDCC66F54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12" y="6555016"/>
            <a:ext cx="4681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Arial" charset="0"/>
              </a:rPr>
              <a:t>Вставки с ГГДТП</a:t>
            </a:r>
          </a:p>
        </p:txBody>
      </p:sp>
      <p:sp>
        <p:nvSpPr>
          <p:cNvPr id="14" name="Line 65">
            <a:extLst>
              <a:ext uri="{FF2B5EF4-FFF2-40B4-BE49-F238E27FC236}">
                <a16:creationId xmlns:a16="http://schemas.microsoft.com/office/drawing/2014/main" id="{06064D1F-5B36-D54A-AA0A-42451F117E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5200" y="569350"/>
            <a:ext cx="903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66">
            <a:extLst>
              <a:ext uri="{FF2B5EF4-FFF2-40B4-BE49-F238E27FC236}">
                <a16:creationId xmlns:a16="http://schemas.microsoft.com/office/drawing/2014/main" id="{D904AE86-5E04-6047-9CF6-0543F77C8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7775" y="4228538"/>
            <a:ext cx="620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67">
            <a:extLst>
              <a:ext uri="{FF2B5EF4-FFF2-40B4-BE49-F238E27FC236}">
                <a16:creationId xmlns:a16="http://schemas.microsoft.com/office/drawing/2014/main" id="{1750F514-F247-784C-88F9-382030BFD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9425" y="580463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67F6E7-70D4-B649-86B8-72EFD8DF37D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414587" y="2215588"/>
            <a:ext cx="9556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altLang="ru-RU" sz="1600" b="1" dirty="0">
                <a:latin typeface="Arial" charset="0"/>
              </a:rPr>
              <a:t>32 </a:t>
            </a:r>
            <a:r>
              <a:rPr lang="ru-RU" altLang="ru-RU" sz="1600" b="1" dirty="0">
                <a:latin typeface="Arial" charset="0"/>
              </a:rPr>
              <a:t>м</a:t>
            </a:r>
          </a:p>
        </p:txBody>
      </p:sp>
      <p:sp>
        <p:nvSpPr>
          <p:cNvPr id="18" name="Oval 1">
            <a:extLst>
              <a:ext uri="{FF2B5EF4-FFF2-40B4-BE49-F238E27FC236}">
                <a16:creationId xmlns:a16="http://schemas.microsoft.com/office/drawing/2014/main" id="{069FEE04-62FB-7E4A-B02D-82E05748055B}"/>
              </a:ext>
            </a:extLst>
          </p:cNvPr>
          <p:cNvSpPr/>
          <p:nvPr/>
        </p:nvSpPr>
        <p:spPr bwMode="auto">
          <a:xfrm>
            <a:off x="1128713" y="3125226"/>
            <a:ext cx="466725" cy="46672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stealth" w="sm" len="med"/>
            <a:tailEnd type="stealth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effectLst/>
              <a:latin typeface="Garamond" pitchFamily="18" charset="0"/>
            </a:endParaRPr>
          </a:p>
        </p:txBody>
      </p:sp>
      <p:sp>
        <p:nvSpPr>
          <p:cNvPr id="19" name="Line 141">
            <a:extLst>
              <a:ext uri="{FF2B5EF4-FFF2-40B4-BE49-F238E27FC236}">
                <a16:creationId xmlns:a16="http://schemas.microsoft.com/office/drawing/2014/main" id="{E2FC2332-44F9-F044-AF83-CA7F38DFFEC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95437" y="3334103"/>
            <a:ext cx="2873737" cy="20465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Rectangle 177">
            <a:extLst>
              <a:ext uri="{FF2B5EF4-FFF2-40B4-BE49-F238E27FC236}">
                <a16:creationId xmlns:a16="http://schemas.microsoft.com/office/drawing/2014/main" id="{198A19CD-C00F-4F4C-9C12-6631F8997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386" y="596461"/>
            <a:ext cx="4725987" cy="22383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 type="none" w="sm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" name="Rectangle 178">
            <a:extLst>
              <a:ext uri="{FF2B5EF4-FFF2-40B4-BE49-F238E27FC236}">
                <a16:creationId xmlns:a16="http://schemas.microsoft.com/office/drawing/2014/main" id="{DBA5D85E-8588-264A-B4DE-C333B1192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386" y="2893573"/>
            <a:ext cx="4725987" cy="2068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 type="none" w="sm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701167DD-0817-C741-914F-D729D1CAD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673" y="871098"/>
            <a:ext cx="3119438" cy="1438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30DB3BEE-55D4-4342-A75E-C946428E6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23" y="906023"/>
            <a:ext cx="695325" cy="1265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0">
            <a:extLst>
              <a:ext uri="{FF2B5EF4-FFF2-40B4-BE49-F238E27FC236}">
                <a16:creationId xmlns:a16="http://schemas.microsoft.com/office/drawing/2014/main" id="{A3DC8D98-7E0D-F84F-8B89-9ED0B755F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386" y="2293498"/>
            <a:ext cx="472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Arial" charset="0"/>
              </a:rPr>
              <a:t>Температурная вставка ЦКТИ с поперечной канавкой</a:t>
            </a: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2C217BFA-7186-DE4D-8046-5E2FD9B86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923" y="618686"/>
            <a:ext cx="219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sz="1200" dirty="0">
                <a:latin typeface="Arial" charset="0"/>
              </a:rPr>
              <a:t>измерительный участок</a:t>
            </a:r>
            <a:r>
              <a:rPr lang="en-US" altLang="ru-RU" sz="1200" dirty="0">
                <a:latin typeface="Arial" charset="0"/>
              </a:rPr>
              <a:t> </a:t>
            </a:r>
            <a:r>
              <a:rPr lang="ru-RU" altLang="ru-RU" sz="1200" dirty="0">
                <a:latin typeface="Arial" charset="0"/>
              </a:rPr>
              <a:t>экранной трубы</a:t>
            </a:r>
          </a:p>
        </p:txBody>
      </p:sp>
      <p:sp>
        <p:nvSpPr>
          <p:cNvPr id="26" name="Line 12">
            <a:extLst>
              <a:ext uri="{FF2B5EF4-FFF2-40B4-BE49-F238E27FC236}">
                <a16:creationId xmlns:a16="http://schemas.microsoft.com/office/drawing/2014/main" id="{8C599185-F348-B048-8B47-23183C3C1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3498" y="1075886"/>
            <a:ext cx="287338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Rectangle 142">
            <a:extLst>
              <a:ext uri="{FF2B5EF4-FFF2-40B4-BE49-F238E27FC236}">
                <a16:creationId xmlns:a16="http://schemas.microsoft.com/office/drawing/2014/main" id="{D81431EC-2AD7-FD41-B827-D7E46349A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36" y="596461"/>
            <a:ext cx="1395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sz="1200">
                <a:latin typeface="Arial" charset="0"/>
              </a:rPr>
              <a:t>спай термопары</a:t>
            </a:r>
          </a:p>
        </p:txBody>
      </p:sp>
      <p:sp>
        <p:nvSpPr>
          <p:cNvPr id="28" name="Line 143">
            <a:extLst>
              <a:ext uri="{FF2B5EF4-FFF2-40B4-BE49-F238E27FC236}">
                <a16:creationId xmlns:a16="http://schemas.microsoft.com/office/drawing/2014/main" id="{85E75DAC-00F4-5649-9289-3361A1D0B1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5373" y="906023"/>
            <a:ext cx="896938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Line 153">
            <a:extLst>
              <a:ext uri="{FF2B5EF4-FFF2-40B4-BE49-F238E27FC236}">
                <a16:creationId xmlns:a16="http://schemas.microsoft.com/office/drawing/2014/main" id="{23C2C692-263E-2B4C-9E79-7223FE62EE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2311" y="906023"/>
            <a:ext cx="1039812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Oval 154">
            <a:extLst>
              <a:ext uri="{FF2B5EF4-FFF2-40B4-BE49-F238E27FC236}">
                <a16:creationId xmlns:a16="http://schemas.microsoft.com/office/drawing/2014/main" id="{E80B1AFF-7EDF-1B44-8F2B-252BBF7CD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2673" y="1125098"/>
            <a:ext cx="71438" cy="714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" name="Oval 155">
            <a:extLst>
              <a:ext uri="{FF2B5EF4-FFF2-40B4-BE49-F238E27FC236}">
                <a16:creationId xmlns:a16="http://schemas.microsoft.com/office/drawing/2014/main" id="{A81F90AB-B928-6240-8C99-1D38322C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5611" y="1117161"/>
            <a:ext cx="71437" cy="714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" name="Rectangle 156">
            <a:extLst>
              <a:ext uri="{FF2B5EF4-FFF2-40B4-BE49-F238E27FC236}">
                <a16:creationId xmlns:a16="http://schemas.microsoft.com/office/drawing/2014/main" id="{D98C7271-D020-3140-8DF5-563AA032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36" y="1896623"/>
            <a:ext cx="1395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sz="1200" dirty="0">
                <a:latin typeface="Arial" charset="0"/>
              </a:rPr>
              <a:t>канавка</a:t>
            </a:r>
          </a:p>
        </p:txBody>
      </p:sp>
      <p:sp>
        <p:nvSpPr>
          <p:cNvPr id="33" name="Line 157">
            <a:extLst>
              <a:ext uri="{FF2B5EF4-FFF2-40B4-BE49-F238E27FC236}">
                <a16:creationId xmlns:a16="http://schemas.microsoft.com/office/drawing/2014/main" id="{B14486F8-AC8E-334C-BC74-39824091B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5373" y="1371161"/>
            <a:ext cx="896938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Line 158">
            <a:extLst>
              <a:ext uri="{FF2B5EF4-FFF2-40B4-BE49-F238E27FC236}">
                <a16:creationId xmlns:a16="http://schemas.microsoft.com/office/drawing/2014/main" id="{4C2D1A88-9702-C64E-88DD-BBA7583675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72311" y="1525148"/>
            <a:ext cx="833437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" name="Group 159">
            <a:extLst>
              <a:ext uri="{FF2B5EF4-FFF2-40B4-BE49-F238E27FC236}">
                <a16:creationId xmlns:a16="http://schemas.microsoft.com/office/drawing/2014/main" id="{EC9C8689-4A51-2948-9746-F8CD7C357D0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51373" y="3118998"/>
            <a:ext cx="3813175" cy="1438275"/>
            <a:chOff x="3109" y="482"/>
            <a:chExt cx="1994" cy="752"/>
          </a:xfrm>
        </p:grpSpPr>
        <p:pic>
          <p:nvPicPr>
            <p:cNvPr id="36" name="Picture 160">
              <a:extLst>
                <a:ext uri="{FF2B5EF4-FFF2-40B4-BE49-F238E27FC236}">
                  <a16:creationId xmlns:a16="http://schemas.microsoft.com/office/drawing/2014/main" id="{CB818A42-C5F7-DB43-9EC4-74599ED5F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" y="482"/>
              <a:ext cx="1631" cy="7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61">
              <a:extLst>
                <a:ext uri="{FF2B5EF4-FFF2-40B4-BE49-F238E27FC236}">
                  <a16:creationId xmlns:a16="http://schemas.microsoft.com/office/drawing/2014/main" id="{44834D6A-A64C-2243-AE6C-1B38FFF751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9" y="500"/>
              <a:ext cx="364" cy="6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Rectangle 165">
            <a:extLst>
              <a:ext uri="{FF2B5EF4-FFF2-40B4-BE49-F238E27FC236}">
                <a16:creationId xmlns:a16="http://schemas.microsoft.com/office/drawing/2014/main" id="{05FBEE86-160F-2C40-B52C-CF297975F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036" y="2844361"/>
            <a:ext cx="1395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sz="1200">
                <a:latin typeface="Arial" charset="0"/>
              </a:rPr>
              <a:t>ГГДТП</a:t>
            </a:r>
          </a:p>
        </p:txBody>
      </p:sp>
      <p:sp>
        <p:nvSpPr>
          <p:cNvPr id="39" name="Rectangle 173">
            <a:extLst>
              <a:ext uri="{FF2B5EF4-FFF2-40B4-BE49-F238E27FC236}">
                <a16:creationId xmlns:a16="http://schemas.microsoft.com/office/drawing/2014/main" id="{1AB72566-5CB2-9143-B526-3FD61E554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36" y="3372998"/>
            <a:ext cx="295275" cy="365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" name="Rectangle 174">
            <a:extLst>
              <a:ext uri="{FF2B5EF4-FFF2-40B4-BE49-F238E27FC236}">
                <a16:creationId xmlns:a16="http://schemas.microsoft.com/office/drawing/2014/main" id="{9A1EA4F5-9CC2-D24A-837D-D50B86947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9098" y="3353948"/>
            <a:ext cx="144463" cy="365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" name="Rectangle 175">
            <a:extLst>
              <a:ext uri="{FF2B5EF4-FFF2-40B4-BE49-F238E27FC236}">
                <a16:creationId xmlns:a16="http://schemas.microsoft.com/office/drawing/2014/main" id="{80A9C781-E913-C640-AAF3-14C8C462A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36" y="3442848"/>
            <a:ext cx="295275" cy="1222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2" name="Rectangle 176">
            <a:extLst>
              <a:ext uri="{FF2B5EF4-FFF2-40B4-BE49-F238E27FC236}">
                <a16:creationId xmlns:a16="http://schemas.microsoft.com/office/drawing/2014/main" id="{448FED25-F92E-1B42-B87B-84A13AB59CC4}"/>
              </a:ext>
            </a:extLst>
          </p:cNvPr>
          <p:cNvSpPr>
            <a:spLocks noChangeArrowheads="1"/>
          </p:cNvSpPr>
          <p:nvPr/>
        </p:nvSpPr>
        <p:spPr bwMode="auto">
          <a:xfrm rot="2922006">
            <a:off x="8551823" y="3442848"/>
            <a:ext cx="144463" cy="365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" name="Line 166">
            <a:extLst>
              <a:ext uri="{FF2B5EF4-FFF2-40B4-BE49-F238E27FC236}">
                <a16:creationId xmlns:a16="http://schemas.microsoft.com/office/drawing/2014/main" id="{B8F703B0-B79F-5B4A-A0B1-D3CE27290A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2673" y="3153923"/>
            <a:ext cx="922338" cy="236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Line 167">
            <a:extLst>
              <a:ext uri="{FF2B5EF4-FFF2-40B4-BE49-F238E27FC236}">
                <a16:creationId xmlns:a16="http://schemas.microsoft.com/office/drawing/2014/main" id="{218B945A-3258-A046-943E-399D355A3B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5011" y="3153923"/>
            <a:ext cx="1027112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Rectangle 179">
            <a:extLst>
              <a:ext uri="{FF2B5EF4-FFF2-40B4-BE49-F238E27FC236}">
                <a16:creationId xmlns:a16="http://schemas.microsoft.com/office/drawing/2014/main" id="{2548DD70-1B6E-BF44-966C-EEBEEEB55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23" y="4557273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Arial" charset="0"/>
              </a:rPr>
              <a:t>Измерительная вставка с ГГДТП</a:t>
            </a:r>
          </a:p>
        </p:txBody>
      </p:sp>
      <p:sp>
        <p:nvSpPr>
          <p:cNvPr id="46" name="Rectangle 182">
            <a:extLst>
              <a:ext uri="{FF2B5EF4-FFF2-40B4-BE49-F238E27FC236}">
                <a16:creationId xmlns:a16="http://schemas.microsoft.com/office/drawing/2014/main" id="{D7EA5C06-8647-6347-AEA3-D823C242D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361" y="1688661"/>
            <a:ext cx="153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sz="1200">
                <a:latin typeface="Arial" charset="0"/>
              </a:rPr>
              <a:t>трубка для вывода термоэлектродов</a:t>
            </a:r>
          </a:p>
        </p:txBody>
      </p:sp>
      <p:sp>
        <p:nvSpPr>
          <p:cNvPr id="47" name="Line 183">
            <a:extLst>
              <a:ext uri="{FF2B5EF4-FFF2-40B4-BE49-F238E27FC236}">
                <a16:creationId xmlns:a16="http://schemas.microsoft.com/office/drawing/2014/main" id="{F5A74701-D403-1D4D-8CCD-4DA6AE7AA8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8036" y="1710886"/>
            <a:ext cx="214312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Line 184">
            <a:extLst>
              <a:ext uri="{FF2B5EF4-FFF2-40B4-BE49-F238E27FC236}">
                <a16:creationId xmlns:a16="http://schemas.microsoft.com/office/drawing/2014/main" id="{10324D8B-2C82-0346-BB2F-5737D58E5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361" y="3155511"/>
            <a:ext cx="1228725" cy="309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Line 185">
            <a:extLst>
              <a:ext uri="{FF2B5EF4-FFF2-40B4-BE49-F238E27FC236}">
                <a16:creationId xmlns:a16="http://schemas.microsoft.com/office/drawing/2014/main" id="{96A65D39-405F-9243-9248-04D77F9A62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8548" y="3155511"/>
            <a:ext cx="904875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Rectangle 186">
            <a:extLst>
              <a:ext uri="{FF2B5EF4-FFF2-40B4-BE49-F238E27FC236}">
                <a16:creationId xmlns:a16="http://schemas.microsoft.com/office/drawing/2014/main" id="{F5F03A7C-339F-DB4A-A406-6604F2857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11" y="2593536"/>
            <a:ext cx="4572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r>
              <a:rPr lang="ru-RU" altLang="ru-RU" sz="1100" dirty="0">
                <a:latin typeface="Arial" charset="0"/>
              </a:rPr>
              <a:t>(плавник условно не показан)</a:t>
            </a:r>
          </a:p>
        </p:txBody>
      </p:sp>
      <p:sp>
        <p:nvSpPr>
          <p:cNvPr id="51" name="Rectangle 189">
            <a:extLst>
              <a:ext uri="{FF2B5EF4-FFF2-40B4-BE49-F238E27FC236}">
                <a16:creationId xmlns:a16="http://schemas.microsoft.com/office/drawing/2014/main" id="{668DF69F-2BF7-F141-B9AD-4127BDAF3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173" y="4723961"/>
            <a:ext cx="4572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r>
              <a:rPr lang="ru-RU" altLang="ru-RU" sz="1100" dirty="0">
                <a:latin typeface="Arial" charset="0"/>
              </a:rPr>
              <a:t>(плавник условно не показан)</a:t>
            </a:r>
          </a:p>
        </p:txBody>
      </p:sp>
      <p:sp>
        <p:nvSpPr>
          <p:cNvPr id="52" name="Rectangle 191">
            <a:extLst>
              <a:ext uri="{FF2B5EF4-FFF2-40B4-BE49-F238E27FC236}">
                <a16:creationId xmlns:a16="http://schemas.microsoft.com/office/drawing/2014/main" id="{9A7120EF-51BA-4A4F-88C8-CBF53E0AC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4511" y="1174311"/>
            <a:ext cx="174625" cy="4778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 type="none" w="sm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3" name="Text Box 192">
            <a:extLst>
              <a:ext uri="{FF2B5EF4-FFF2-40B4-BE49-F238E27FC236}">
                <a16:creationId xmlns:a16="http://schemas.microsoft.com/office/drawing/2014/main" id="{F10DA1DB-A8EC-4A4B-B41F-1EFCEE3347E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978611" y="1288611"/>
            <a:ext cx="638175" cy="244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 type="none" w="sm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Times New Roman" pitchFamily="18" charset="0"/>
                <a:sym typeface="Symbol" pitchFamily="18" charset="2"/>
              </a:rPr>
              <a:t></a:t>
            </a:r>
            <a:r>
              <a:rPr lang="ru-RU" altLang="ru-RU" sz="1000" dirty="0">
                <a:latin typeface="Times New Roman" pitchFamily="18" charset="0"/>
              </a:rPr>
              <a:t>65х8,5</a:t>
            </a:r>
          </a:p>
        </p:txBody>
      </p:sp>
      <p:sp>
        <p:nvSpPr>
          <p:cNvPr id="54" name="Rectangle 194">
            <a:extLst>
              <a:ext uri="{FF2B5EF4-FFF2-40B4-BE49-F238E27FC236}">
                <a16:creationId xmlns:a16="http://schemas.microsoft.com/office/drawing/2014/main" id="{433089DF-1874-6C4D-A59B-ABB7434B18DF}"/>
              </a:ext>
            </a:extLst>
          </p:cNvPr>
          <p:cNvSpPr>
            <a:spLocks noChangeArrowheads="1"/>
          </p:cNvSpPr>
          <p:nvPr/>
        </p:nvSpPr>
        <p:spPr bwMode="auto">
          <a:xfrm rot="2764250">
            <a:off x="8249404" y="1375130"/>
            <a:ext cx="87313" cy="1206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 type="none" w="sm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5" name="Text Box 193">
            <a:extLst>
              <a:ext uri="{FF2B5EF4-FFF2-40B4-BE49-F238E27FC236}">
                <a16:creationId xmlns:a16="http://schemas.microsoft.com/office/drawing/2014/main" id="{88C77E33-C9F1-A841-A392-58784848BF6C}"/>
              </a:ext>
            </a:extLst>
          </p:cNvPr>
          <p:cNvSpPr txBox="1">
            <a:spLocks noChangeArrowheads="1"/>
          </p:cNvSpPr>
          <p:nvPr/>
        </p:nvSpPr>
        <p:spPr bwMode="auto">
          <a:xfrm rot="-2575046">
            <a:off x="8135898" y="1320361"/>
            <a:ext cx="346075" cy="198437"/>
          </a:xfrm>
          <a:prstGeom prst="rect">
            <a:avLst/>
          </a:prstGeom>
          <a:noFill/>
          <a:ln w="9525">
            <a:solidFill>
              <a:srgbClr val="080808"/>
            </a:solidFill>
            <a:miter lim="800000"/>
            <a:headEnd type="none" w="sm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700">
                <a:latin typeface="Times New Roman" pitchFamily="18" charset="0"/>
                <a:sym typeface="Symbol" pitchFamily="18" charset="2"/>
              </a:rPr>
              <a:t></a:t>
            </a:r>
            <a:r>
              <a:rPr lang="ru-RU" altLang="ru-RU" sz="700">
                <a:latin typeface="Times New Roman" pitchFamily="18" charset="0"/>
              </a:rPr>
              <a:t>60</a:t>
            </a:r>
          </a:p>
        </p:txBody>
      </p:sp>
      <p:sp>
        <p:nvSpPr>
          <p:cNvPr id="56" name="Rectangle 195">
            <a:extLst>
              <a:ext uri="{FF2B5EF4-FFF2-40B4-BE49-F238E27FC236}">
                <a16:creationId xmlns:a16="http://schemas.microsoft.com/office/drawing/2014/main" id="{0EE501C0-1771-4744-934D-D0ED9B701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448" y="3426973"/>
            <a:ext cx="174625" cy="4778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 type="none" w="sm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Text Box 196">
            <a:extLst>
              <a:ext uri="{FF2B5EF4-FFF2-40B4-BE49-F238E27FC236}">
                <a16:creationId xmlns:a16="http://schemas.microsoft.com/office/drawing/2014/main" id="{9DF87F2A-EF2E-0E4E-8F5B-1F81DF55E77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986548" y="3541273"/>
            <a:ext cx="638175" cy="2444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sym typeface="Symbol" pitchFamily="18" charset="2"/>
              </a:rPr>
              <a:t></a:t>
            </a:r>
            <a:r>
              <a:rPr lang="ru-RU" altLang="ru-RU" sz="1000">
                <a:latin typeface="Times New Roman" pitchFamily="18" charset="0"/>
              </a:rPr>
              <a:t>65х8,5</a:t>
            </a:r>
          </a:p>
        </p:txBody>
      </p:sp>
      <p:sp>
        <p:nvSpPr>
          <p:cNvPr id="58" name="Rectangle 198">
            <a:extLst>
              <a:ext uri="{FF2B5EF4-FFF2-40B4-BE49-F238E27FC236}">
                <a16:creationId xmlns:a16="http://schemas.microsoft.com/office/drawing/2014/main" id="{99D9D82B-F8A1-A741-83C9-112AE2914102}"/>
              </a:ext>
            </a:extLst>
          </p:cNvPr>
          <p:cNvSpPr>
            <a:spLocks noChangeArrowheads="1"/>
          </p:cNvSpPr>
          <p:nvPr/>
        </p:nvSpPr>
        <p:spPr bwMode="auto">
          <a:xfrm rot="2764250">
            <a:off x="8258929" y="3619855"/>
            <a:ext cx="87313" cy="1206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 type="none" w="sm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" name="Text Box 199">
            <a:extLst>
              <a:ext uri="{FF2B5EF4-FFF2-40B4-BE49-F238E27FC236}">
                <a16:creationId xmlns:a16="http://schemas.microsoft.com/office/drawing/2014/main" id="{BCA7743B-1886-4340-BA3B-B642857800C9}"/>
              </a:ext>
            </a:extLst>
          </p:cNvPr>
          <p:cNvSpPr txBox="1">
            <a:spLocks noChangeArrowheads="1"/>
          </p:cNvSpPr>
          <p:nvPr/>
        </p:nvSpPr>
        <p:spPr bwMode="auto">
          <a:xfrm rot="-2575046">
            <a:off x="8145423" y="3565086"/>
            <a:ext cx="346075" cy="198437"/>
          </a:xfrm>
          <a:prstGeom prst="rect">
            <a:avLst/>
          </a:prstGeom>
          <a:noFill/>
          <a:ln w="9525">
            <a:solidFill>
              <a:srgbClr val="080808"/>
            </a:solidFill>
            <a:miter lim="800000"/>
            <a:headEnd type="none" w="sm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700">
                <a:latin typeface="Times New Roman" pitchFamily="18" charset="0"/>
                <a:sym typeface="Symbol" pitchFamily="18" charset="2"/>
              </a:rPr>
              <a:t></a:t>
            </a:r>
            <a:r>
              <a:rPr lang="ru-RU" altLang="ru-RU" sz="700">
                <a:latin typeface="Times New Roman" pitchFamily="18" charset="0"/>
              </a:rPr>
              <a:t>60</a:t>
            </a:r>
          </a:p>
        </p:txBody>
      </p:sp>
      <p:sp>
        <p:nvSpPr>
          <p:cNvPr id="60" name="Rectangle 200">
            <a:extLst>
              <a:ext uri="{FF2B5EF4-FFF2-40B4-BE49-F238E27FC236}">
                <a16:creationId xmlns:a16="http://schemas.microsoft.com/office/drawing/2014/main" id="{3A6786DE-4A1E-CB4D-B5F1-F1129FBCE74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87317" y="1583092"/>
            <a:ext cx="174625" cy="4778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 type="none" w="sm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" name="Text Box 201">
            <a:extLst>
              <a:ext uri="{FF2B5EF4-FFF2-40B4-BE49-F238E27FC236}">
                <a16:creationId xmlns:a16="http://schemas.microsoft.com/office/drawing/2014/main" id="{EAAA6646-725F-A741-B861-60D2FD434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11" y="1696598"/>
            <a:ext cx="542925" cy="2444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sym typeface="Symbol" pitchFamily="18" charset="2"/>
              </a:rPr>
              <a:t></a:t>
            </a:r>
            <a:r>
              <a:rPr lang="ru-RU" altLang="ru-RU" sz="1000">
                <a:latin typeface="Times New Roman" pitchFamily="18" charset="0"/>
              </a:rPr>
              <a:t>28х3</a:t>
            </a:r>
          </a:p>
        </p:txBody>
      </p:sp>
      <p:sp>
        <p:nvSpPr>
          <p:cNvPr id="62" name="Rectangle 202">
            <a:extLst>
              <a:ext uri="{FF2B5EF4-FFF2-40B4-BE49-F238E27FC236}">
                <a16:creationId xmlns:a16="http://schemas.microsoft.com/office/drawing/2014/main" id="{1DE2B762-AAA2-8B4E-9D99-B97C53DF068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804779" y="3830992"/>
            <a:ext cx="174625" cy="4778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 type="none" w="sm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3" name="Text Box 203">
            <a:extLst>
              <a:ext uri="{FF2B5EF4-FFF2-40B4-BE49-F238E27FC236}">
                <a16:creationId xmlns:a16="http://schemas.microsoft.com/office/drawing/2014/main" id="{763DDF48-FF00-764D-BEB4-99404AD54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673" y="3944498"/>
            <a:ext cx="542925" cy="2444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sym typeface="Symbol" pitchFamily="18" charset="2"/>
              </a:rPr>
              <a:t></a:t>
            </a:r>
            <a:r>
              <a:rPr lang="ru-RU" altLang="ru-RU" sz="1000">
                <a:latin typeface="Times New Roman" pitchFamily="18" charset="0"/>
              </a:rPr>
              <a:t>28х3</a:t>
            </a:r>
          </a:p>
        </p:txBody>
      </p:sp>
      <p:sp>
        <p:nvSpPr>
          <p:cNvPr id="64" name="Line 141">
            <a:extLst>
              <a:ext uri="{FF2B5EF4-FFF2-40B4-BE49-F238E27FC236}">
                <a16:creationId xmlns:a16="http://schemas.microsoft.com/office/drawing/2014/main" id="{CE48DE13-1A38-414E-BEC0-0E73141C81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7656" y="5635731"/>
            <a:ext cx="7215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6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Градиентная </a:t>
            </a:r>
            <a:r>
              <a:rPr lang="ru-RU" sz="2400" dirty="0" err="1"/>
              <a:t>теплометрия</a:t>
            </a:r>
            <a:r>
              <a:rPr lang="ru-RU" sz="2400" dirty="0"/>
              <a:t> в камере сгорания ДВС</a:t>
            </a:r>
            <a:endParaRPr lang="ru-RU" sz="2400" b="1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D0F4994-99A6-F843-AE10-2FF27FFEC803}"/>
              </a:ext>
            </a:extLst>
          </p:cNvPr>
          <p:cNvGrpSpPr/>
          <p:nvPr/>
        </p:nvGrpSpPr>
        <p:grpSpPr>
          <a:xfrm>
            <a:off x="3962400" y="405754"/>
            <a:ext cx="5181600" cy="2526486"/>
            <a:chOff x="3962400" y="835259"/>
            <a:chExt cx="5181600" cy="2526486"/>
          </a:xfrm>
        </p:grpSpPr>
        <p:pic>
          <p:nvPicPr>
            <p:cNvPr id="7" name="Picture 125">
              <a:extLst>
                <a:ext uri="{FF2B5EF4-FFF2-40B4-BE49-F238E27FC236}">
                  <a16:creationId xmlns:a16="http://schemas.microsoft.com/office/drawing/2014/main" id="{FEF60E46-2290-B743-B82E-7FF47E306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962025"/>
              <a:ext cx="23622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7">
              <a:extLst>
                <a:ext uri="{FF2B5EF4-FFF2-40B4-BE49-F238E27FC236}">
                  <a16:creationId xmlns:a16="http://schemas.microsoft.com/office/drawing/2014/main" id="{91D7A489-D8EF-3D42-B9D6-98E0BD5A8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903288"/>
              <a:ext cx="2657475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99">
              <a:extLst>
                <a:ext uri="{FF2B5EF4-FFF2-40B4-BE49-F238E27FC236}">
                  <a16:creationId xmlns:a16="http://schemas.microsoft.com/office/drawing/2014/main" id="{7264450E-3D3B-5342-B857-5DC1F7E30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0465" y="1223702"/>
              <a:ext cx="6311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ru-RU" altLang="ru-RU" sz="1400" dirty="0">
                  <a:latin typeface="Arial" charset="0"/>
                </a:rPr>
                <a:t>ГДТП</a:t>
              </a:r>
            </a:p>
          </p:txBody>
        </p:sp>
        <p:sp>
          <p:nvSpPr>
            <p:cNvPr id="10" name="Line 106">
              <a:extLst>
                <a:ext uri="{FF2B5EF4-FFF2-40B4-BE49-F238E27FC236}">
                  <a16:creationId xmlns:a16="http://schemas.microsoft.com/office/drawing/2014/main" id="{B1B387B1-E44D-824A-B128-2E89781338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324601" y="1460499"/>
              <a:ext cx="1892298" cy="792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Rectangle 107">
              <a:extLst>
                <a:ext uri="{FF2B5EF4-FFF2-40B4-BE49-F238E27FC236}">
                  <a16:creationId xmlns:a16="http://schemas.microsoft.com/office/drawing/2014/main" id="{4DE21FD1-1681-1E4F-97E4-7FE00FA26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1955800"/>
              <a:ext cx="239713" cy="889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ru-RU"/>
            </a:p>
          </p:txBody>
        </p:sp>
        <p:sp>
          <p:nvSpPr>
            <p:cNvPr id="12" name="Rectangle 108">
              <a:extLst>
                <a:ext uri="{FF2B5EF4-FFF2-40B4-BE49-F238E27FC236}">
                  <a16:creationId xmlns:a16="http://schemas.microsoft.com/office/drawing/2014/main" id="{3AC1E4DE-91B6-1C44-9AEE-ABA4B3C895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73673">
              <a:off x="8073232" y="2245519"/>
              <a:ext cx="239712" cy="889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ru-RU"/>
            </a:p>
          </p:txBody>
        </p:sp>
        <p:sp>
          <p:nvSpPr>
            <p:cNvPr id="13" name="Rectangle 121">
              <a:extLst>
                <a:ext uri="{FF2B5EF4-FFF2-40B4-BE49-F238E27FC236}">
                  <a16:creationId xmlns:a16="http://schemas.microsoft.com/office/drawing/2014/main" id="{185A156E-66B4-6A43-A60A-502CD4AD9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364" y="3025195"/>
              <a:ext cx="4987636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ru-RU" altLang="ru-RU" sz="1600" b="1" dirty="0">
                  <a:latin typeface="Arial" charset="0"/>
                </a:rPr>
                <a:t>Схема установки ГДТП</a:t>
              </a:r>
            </a:p>
          </p:txBody>
        </p:sp>
        <p:sp>
          <p:nvSpPr>
            <p:cNvPr id="14" name="Line 122">
              <a:extLst>
                <a:ext uri="{FF2B5EF4-FFF2-40B4-BE49-F238E27FC236}">
                  <a16:creationId xmlns:a16="http://schemas.microsoft.com/office/drawing/2014/main" id="{611791FB-EB06-C943-AD91-F4DB2BE4E2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67313" y="2033588"/>
              <a:ext cx="0" cy="346075"/>
            </a:xfrm>
            <a:prstGeom prst="line">
              <a:avLst/>
            </a:prstGeom>
            <a:noFill/>
            <a:ln w="25400">
              <a:solidFill>
                <a:srgbClr val="080808"/>
              </a:solidFill>
              <a:round/>
              <a:headEnd type="none" w="sm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123">
              <a:extLst>
                <a:ext uri="{FF2B5EF4-FFF2-40B4-BE49-F238E27FC236}">
                  <a16:creationId xmlns:a16="http://schemas.microsoft.com/office/drawing/2014/main" id="{04AB76E8-BC69-2548-9B4C-B0253E830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00" y="2293938"/>
              <a:ext cx="4587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Arial" charset="0"/>
                </a:rPr>
                <a:t>А</a:t>
              </a:r>
            </a:p>
          </p:txBody>
        </p:sp>
        <p:sp>
          <p:nvSpPr>
            <p:cNvPr id="16" name="Rectangle 124">
              <a:extLst>
                <a:ext uri="{FF2B5EF4-FFF2-40B4-BE49-F238E27FC236}">
                  <a16:creationId xmlns:a16="http://schemas.microsoft.com/office/drawing/2014/main" id="{7735C651-A77F-4A44-B878-E22841832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5688" y="847923"/>
              <a:ext cx="9159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ru-RU" altLang="ru-RU" sz="1400" u="sng" dirty="0">
                  <a:latin typeface="Arial" charset="0"/>
                </a:rPr>
                <a:t>А</a:t>
              </a:r>
            </a:p>
          </p:txBody>
        </p:sp>
        <p:sp>
          <p:nvSpPr>
            <p:cNvPr id="17" name="Rectangle 107">
              <a:extLst>
                <a:ext uri="{FF2B5EF4-FFF2-40B4-BE49-F238E27FC236}">
                  <a16:creationId xmlns:a16="http://schemas.microsoft.com/office/drawing/2014/main" id="{83206C76-57F5-F148-810D-36A768E46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887" y="1978785"/>
              <a:ext cx="174625" cy="71250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ru-RU"/>
            </a:p>
          </p:txBody>
        </p:sp>
        <p:sp>
          <p:nvSpPr>
            <p:cNvPr id="18" name="Rectangle 107">
              <a:extLst>
                <a:ext uri="{FF2B5EF4-FFF2-40B4-BE49-F238E27FC236}">
                  <a16:creationId xmlns:a16="http://schemas.microsoft.com/office/drawing/2014/main" id="{66986673-5710-6E43-97D6-C183E8437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4930" y="1943159"/>
              <a:ext cx="101970" cy="116565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ru-RU"/>
            </a:p>
          </p:txBody>
        </p:sp>
        <p:sp>
          <p:nvSpPr>
            <p:cNvPr id="19" name="Line 106">
              <a:extLst>
                <a:ext uri="{FF2B5EF4-FFF2-40B4-BE49-F238E27FC236}">
                  <a16:creationId xmlns:a16="http://schemas.microsoft.com/office/drawing/2014/main" id="{42D1519B-D191-F54D-9F72-97B9636D85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87098" y="1087354"/>
              <a:ext cx="2078816" cy="8914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105">
              <a:extLst>
                <a:ext uri="{FF2B5EF4-FFF2-40B4-BE49-F238E27FC236}">
                  <a16:creationId xmlns:a16="http://schemas.microsoft.com/office/drawing/2014/main" id="{FFAB0FB2-670F-A744-AC15-EB70FAFCB7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59439" y="1460500"/>
              <a:ext cx="665162" cy="539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105">
              <a:extLst>
                <a:ext uri="{FF2B5EF4-FFF2-40B4-BE49-F238E27FC236}">
                  <a16:creationId xmlns:a16="http://schemas.microsoft.com/office/drawing/2014/main" id="{FFF0C50A-5A28-C445-9991-0124183E45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1937" y="1087355"/>
              <a:ext cx="665162" cy="539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Rectangle 99">
              <a:extLst>
                <a:ext uri="{FF2B5EF4-FFF2-40B4-BE49-F238E27FC236}">
                  <a16:creationId xmlns:a16="http://schemas.microsoft.com/office/drawing/2014/main" id="{4AF47D7A-9C01-474C-A894-4CED82644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111" y="835259"/>
              <a:ext cx="13300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ru-RU" altLang="ru-RU" sz="1400" dirty="0">
                  <a:latin typeface="Arial" charset="0"/>
                </a:rPr>
                <a:t>Зонд с ГГДТП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079CAC87-FB18-3E47-AFD6-882E00F8CCE8}"/>
              </a:ext>
            </a:extLst>
          </p:cNvPr>
          <p:cNvGrpSpPr/>
          <p:nvPr/>
        </p:nvGrpSpPr>
        <p:grpSpPr>
          <a:xfrm>
            <a:off x="4826000" y="3457575"/>
            <a:ext cx="3944937" cy="2984500"/>
            <a:chOff x="4484688" y="3625850"/>
            <a:chExt cx="3944937" cy="2984500"/>
          </a:xfrm>
        </p:grpSpPr>
        <p:pic>
          <p:nvPicPr>
            <p:cNvPr id="24" name="Picture 25">
              <a:extLst>
                <a:ext uri="{FF2B5EF4-FFF2-40B4-BE49-F238E27FC236}">
                  <a16:creationId xmlns:a16="http://schemas.microsoft.com/office/drawing/2014/main" id="{E8FE7BCC-6CE5-8A49-8CC3-4BD496363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575" y="3625850"/>
              <a:ext cx="3829050" cy="279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120">
              <a:extLst>
                <a:ext uri="{FF2B5EF4-FFF2-40B4-BE49-F238E27FC236}">
                  <a16:creationId xmlns:a16="http://schemas.microsoft.com/office/drawing/2014/main" id="{D44E9FE8-DFB2-AF46-8529-95AB79F43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6273800"/>
              <a:ext cx="3644899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ru-RU" altLang="ru-RU" sz="1600" b="1" dirty="0" err="1">
                  <a:latin typeface="Arial" charset="0"/>
                </a:rPr>
                <a:t>Теплограмма</a:t>
              </a:r>
              <a:r>
                <a:rPr lang="ru-RU" altLang="ru-RU" sz="1600" b="1" dirty="0">
                  <a:latin typeface="Arial" charset="0"/>
                </a:rPr>
                <a:t> (ГДТП из висмута)</a:t>
              </a:r>
            </a:p>
          </p:txBody>
        </p:sp>
        <p:sp>
          <p:nvSpPr>
            <p:cNvPr id="26" name="Text Box 67">
              <a:extLst>
                <a:ext uri="{FF2B5EF4-FFF2-40B4-BE49-F238E27FC236}">
                  <a16:creationId xmlns:a16="http://schemas.microsoft.com/office/drawing/2014/main" id="{A0666A9E-DF88-F94A-8291-9A58D9F702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1600" y="5892800"/>
              <a:ext cx="4619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l-GR" altLang="ru-RU" sz="1600" b="1" dirty="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altLang="ru-RU" sz="16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ru-RU" sz="1600" b="1" dirty="0">
                  <a:latin typeface="Arial" charset="0"/>
                  <a:cs typeface="Arial" charset="0"/>
                </a:rPr>
                <a:t>°</a:t>
              </a:r>
              <a:endParaRPr lang="ru-RU" altLang="ru-RU" sz="1600" b="1" baseline="30000" dirty="0">
                <a:latin typeface="Arial" charset="0"/>
              </a:endParaRPr>
            </a:p>
          </p:txBody>
        </p:sp>
        <p:sp>
          <p:nvSpPr>
            <p:cNvPr id="27" name="Text Box 67">
              <a:extLst>
                <a:ext uri="{FF2B5EF4-FFF2-40B4-BE49-F238E27FC236}">
                  <a16:creationId xmlns:a16="http://schemas.microsoft.com/office/drawing/2014/main" id="{CC212CC0-E608-E846-8629-B0394B378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7925" y="5905500"/>
              <a:ext cx="590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US" altLang="ru-RU" sz="1600" b="1">
                  <a:latin typeface="Arial" charset="0"/>
                </a:rPr>
                <a:t>-360</a:t>
              </a:r>
              <a:endParaRPr lang="ru-RU" altLang="ru-RU" sz="1600" b="1" baseline="30000">
                <a:latin typeface="Arial" charset="0"/>
              </a:endParaRPr>
            </a:p>
          </p:txBody>
        </p:sp>
        <p:sp>
          <p:nvSpPr>
            <p:cNvPr id="28" name="Text Box 67">
              <a:extLst>
                <a:ext uri="{FF2B5EF4-FFF2-40B4-BE49-F238E27FC236}">
                  <a16:creationId xmlns:a16="http://schemas.microsoft.com/office/drawing/2014/main" id="{0B28504D-9637-B046-9FA8-B1AEFC452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1675" y="5905500"/>
              <a:ext cx="2968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US" altLang="ru-RU" sz="1600" b="1">
                  <a:latin typeface="Arial" charset="0"/>
                </a:rPr>
                <a:t>0</a:t>
              </a:r>
              <a:endParaRPr lang="ru-RU" altLang="ru-RU" sz="1600" b="1" baseline="30000">
                <a:latin typeface="Arial" charset="0"/>
              </a:endParaRPr>
            </a:p>
          </p:txBody>
        </p:sp>
        <p:sp>
          <p:nvSpPr>
            <p:cNvPr id="29" name="Text Box 67">
              <a:extLst>
                <a:ext uri="{FF2B5EF4-FFF2-40B4-BE49-F238E27FC236}">
                  <a16:creationId xmlns:a16="http://schemas.microsoft.com/office/drawing/2014/main" id="{0448E51A-98E7-BD4A-9E73-C56C301EAE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0475" y="5905500"/>
              <a:ext cx="5222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US" altLang="ru-RU" sz="1600" b="1">
                  <a:latin typeface="Arial" charset="0"/>
                </a:rPr>
                <a:t>360</a:t>
              </a:r>
              <a:endParaRPr lang="ru-RU" altLang="ru-RU" sz="1600" b="1" baseline="30000">
                <a:latin typeface="Arial" charset="0"/>
              </a:endParaRPr>
            </a:p>
          </p:txBody>
        </p:sp>
        <p:sp>
          <p:nvSpPr>
            <p:cNvPr id="30" name="Text Box 67">
              <a:extLst>
                <a:ext uri="{FF2B5EF4-FFF2-40B4-BE49-F238E27FC236}">
                  <a16:creationId xmlns:a16="http://schemas.microsoft.com/office/drawing/2014/main" id="{F99A54F1-2F1B-744B-8B95-830B621C1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5638" y="5905500"/>
              <a:ext cx="5222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US" altLang="ru-RU" sz="1600" b="1">
                  <a:latin typeface="Arial" charset="0"/>
                </a:rPr>
                <a:t>720</a:t>
              </a:r>
              <a:endParaRPr lang="ru-RU" altLang="ru-RU" sz="1600" b="1" baseline="30000">
                <a:latin typeface="Arial" charset="0"/>
              </a:endParaRPr>
            </a:p>
          </p:txBody>
        </p:sp>
        <p:sp>
          <p:nvSpPr>
            <p:cNvPr id="31" name="Text Box 67">
              <a:extLst>
                <a:ext uri="{FF2B5EF4-FFF2-40B4-BE49-F238E27FC236}">
                  <a16:creationId xmlns:a16="http://schemas.microsoft.com/office/drawing/2014/main" id="{6BDD9F81-AEA5-134B-95B8-66333ECC1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703888"/>
              <a:ext cx="2968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US" altLang="ru-RU" sz="1600" b="1">
                  <a:latin typeface="Arial" charset="0"/>
                </a:rPr>
                <a:t>0</a:t>
              </a:r>
              <a:endParaRPr lang="ru-RU" altLang="ru-RU" sz="1600" b="1" baseline="30000">
                <a:latin typeface="Arial" charset="0"/>
              </a:endParaRPr>
            </a:p>
          </p:txBody>
        </p:sp>
        <p:sp>
          <p:nvSpPr>
            <p:cNvPr id="32" name="Text Box 67">
              <a:extLst>
                <a:ext uri="{FF2B5EF4-FFF2-40B4-BE49-F238E27FC236}">
                  <a16:creationId xmlns:a16="http://schemas.microsoft.com/office/drawing/2014/main" id="{5F1CC5D8-AE7E-DF4F-9027-9447A5D2E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1413" y="5121275"/>
              <a:ext cx="4095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US" altLang="ru-RU" sz="1600" b="1">
                  <a:latin typeface="Arial" charset="0"/>
                </a:rPr>
                <a:t>40</a:t>
              </a:r>
              <a:endParaRPr lang="ru-RU" altLang="ru-RU" sz="1600" b="1" baseline="30000">
                <a:latin typeface="Arial" charset="0"/>
              </a:endParaRPr>
            </a:p>
          </p:txBody>
        </p:sp>
        <p:sp>
          <p:nvSpPr>
            <p:cNvPr id="33" name="Text Box 67">
              <a:extLst>
                <a:ext uri="{FF2B5EF4-FFF2-40B4-BE49-F238E27FC236}">
                  <a16:creationId xmlns:a16="http://schemas.microsoft.com/office/drawing/2014/main" id="{9E2EB38E-3A7F-6442-989C-28B368EF0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2525" y="4524375"/>
              <a:ext cx="4095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US" altLang="ru-RU" sz="1600" b="1">
                  <a:latin typeface="Arial" charset="0"/>
                </a:rPr>
                <a:t>80</a:t>
              </a:r>
              <a:endParaRPr lang="ru-RU" altLang="ru-RU" sz="1600" b="1" baseline="30000">
                <a:latin typeface="Arial" charset="0"/>
              </a:endParaRPr>
            </a:p>
          </p:txBody>
        </p:sp>
        <p:sp>
          <p:nvSpPr>
            <p:cNvPr id="34" name="Text Box 67">
              <a:extLst>
                <a:ext uri="{FF2B5EF4-FFF2-40B4-BE49-F238E27FC236}">
                  <a16:creationId xmlns:a16="http://schemas.microsoft.com/office/drawing/2014/main" id="{937B4B02-3419-C645-ADE1-43507536D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9175" y="3913188"/>
              <a:ext cx="5222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US" altLang="ru-RU" sz="1600" b="1">
                  <a:latin typeface="Arial" charset="0"/>
                </a:rPr>
                <a:t>120</a:t>
              </a:r>
              <a:endParaRPr lang="ru-RU" altLang="ru-RU" sz="1600" b="1" baseline="30000">
                <a:latin typeface="Arial" charset="0"/>
              </a:endParaRPr>
            </a:p>
          </p:txBody>
        </p:sp>
        <p:sp>
          <p:nvSpPr>
            <p:cNvPr id="35" name="Text Box 67">
              <a:extLst>
                <a:ext uri="{FF2B5EF4-FFF2-40B4-BE49-F238E27FC236}">
                  <a16:creationId xmlns:a16="http://schemas.microsoft.com/office/drawing/2014/main" id="{66588573-6E07-8246-A58D-EFD06DD38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4688" y="3641725"/>
              <a:ext cx="10588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en-US" altLang="ru-RU" sz="1600" b="1" i="1" dirty="0">
                  <a:latin typeface="Arial" charset="0"/>
                </a:rPr>
                <a:t>q</a:t>
              </a:r>
              <a:r>
                <a:rPr lang="en-US" altLang="ru-RU" sz="1600" b="1" dirty="0">
                  <a:latin typeface="Arial" charset="0"/>
                </a:rPr>
                <a:t>, </a:t>
              </a:r>
              <a:r>
                <a:rPr lang="ru-RU" altLang="ru-RU" sz="1600" b="1" dirty="0">
                  <a:latin typeface="Arial" charset="0"/>
                </a:rPr>
                <a:t>кВт</a:t>
              </a:r>
              <a:r>
                <a:rPr lang="en-US" altLang="ru-RU" sz="1600" b="1" dirty="0">
                  <a:latin typeface="Arial" charset="0"/>
                </a:rPr>
                <a:t>/</a:t>
              </a:r>
              <a:r>
                <a:rPr lang="ru-RU" altLang="ru-RU" sz="1600" b="1" dirty="0">
                  <a:latin typeface="Arial" charset="0"/>
                </a:rPr>
                <a:t>м</a:t>
              </a:r>
              <a:r>
                <a:rPr lang="en-US" altLang="ru-RU" sz="1600" b="1" baseline="30000" dirty="0">
                  <a:latin typeface="Arial" charset="0"/>
                </a:rPr>
                <a:t>2</a:t>
              </a:r>
              <a:endParaRPr lang="ru-RU" altLang="ru-RU" sz="1600" b="1" baseline="30000" dirty="0">
                <a:latin typeface="Arial" charset="0"/>
              </a:endParaRPr>
            </a:p>
          </p:txBody>
        </p:sp>
        <p:sp>
          <p:nvSpPr>
            <p:cNvPr id="36" name="Text Box 67">
              <a:extLst>
                <a:ext uri="{FF2B5EF4-FFF2-40B4-BE49-F238E27FC236}">
                  <a16:creationId xmlns:a16="http://schemas.microsoft.com/office/drawing/2014/main" id="{58DB02B8-00E8-1447-A550-65D081CCCC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131" y="3658977"/>
              <a:ext cx="184056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ru-RU" altLang="ru-RU" sz="800" b="1" dirty="0">
                  <a:latin typeface="Arial" charset="0"/>
                </a:rPr>
                <a:t>С подачей топлива</a:t>
              </a:r>
              <a:r>
                <a:rPr lang="en-US" altLang="ru-RU" sz="800" b="1" dirty="0">
                  <a:latin typeface="Arial" charset="0"/>
                </a:rPr>
                <a:t>, 1320 </a:t>
              </a:r>
              <a:r>
                <a:rPr lang="ru-RU" altLang="ru-RU" sz="800" b="1" dirty="0">
                  <a:latin typeface="Arial" charset="0"/>
                </a:rPr>
                <a:t>об/мин</a:t>
              </a:r>
              <a:endParaRPr lang="ru-RU" altLang="ru-RU" sz="800" b="1" baseline="30000" dirty="0">
                <a:latin typeface="Arial" charset="0"/>
              </a:endParaRPr>
            </a:p>
          </p:txBody>
        </p:sp>
        <p:sp>
          <p:nvSpPr>
            <p:cNvPr id="37" name="Text Box 67">
              <a:extLst>
                <a:ext uri="{FF2B5EF4-FFF2-40B4-BE49-F238E27FC236}">
                  <a16:creationId xmlns:a16="http://schemas.microsoft.com/office/drawing/2014/main" id="{2F20BA9E-0E3E-074A-B21A-FB70DC8051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3264" y="3855827"/>
              <a:ext cx="18341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ru-RU" altLang="ru-RU" sz="800" b="1" dirty="0">
                  <a:latin typeface="Arial" charset="0"/>
                </a:rPr>
                <a:t>Без подачи топлива</a:t>
              </a:r>
              <a:r>
                <a:rPr lang="en-US" altLang="ru-RU" sz="800" b="1" dirty="0">
                  <a:latin typeface="Arial" charset="0"/>
                </a:rPr>
                <a:t>, 870 </a:t>
              </a:r>
              <a:r>
                <a:rPr lang="ru-RU" altLang="ru-RU" sz="800" b="1" dirty="0">
                  <a:latin typeface="Arial" charset="0"/>
                </a:rPr>
                <a:t>об/мин</a:t>
              </a:r>
              <a:endParaRPr lang="ru-RU" altLang="ru-RU" sz="800" b="1" baseline="30000" dirty="0">
                <a:latin typeface="Arial" charset="0"/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8E23CF5D-3AAE-5645-B5DC-8B7310096615}"/>
              </a:ext>
            </a:extLst>
          </p:cNvPr>
          <p:cNvGrpSpPr/>
          <p:nvPr/>
        </p:nvGrpSpPr>
        <p:grpSpPr>
          <a:xfrm>
            <a:off x="0" y="550220"/>
            <a:ext cx="3935413" cy="2518045"/>
            <a:chOff x="47625" y="1291955"/>
            <a:chExt cx="3935413" cy="2518045"/>
          </a:xfrm>
        </p:grpSpPr>
        <p:sp>
          <p:nvSpPr>
            <p:cNvPr id="39" name="Rectangle 117">
              <a:extLst>
                <a:ext uri="{FF2B5EF4-FFF2-40B4-BE49-F238E27FC236}">
                  <a16:creationId xmlns:a16="http://schemas.microsoft.com/office/drawing/2014/main" id="{54E489A9-FD4D-9F47-89B5-619FAD0AC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" y="3473450"/>
              <a:ext cx="39354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ru-RU" altLang="ru-RU" sz="1600" b="1" dirty="0">
                  <a:latin typeface="Arial" charset="0"/>
                </a:rPr>
                <a:t>Дизель «</a:t>
              </a:r>
              <a:r>
                <a:rPr lang="en-US" altLang="ru-RU" sz="1600" b="1" dirty="0">
                  <a:latin typeface="Arial" charset="0"/>
                </a:rPr>
                <a:t>I</a:t>
              </a:r>
              <a:r>
                <a:rPr lang="ru-RU" altLang="ru-RU" sz="1600" b="1" dirty="0" err="1">
                  <a:latin typeface="Arial" charset="0"/>
                </a:rPr>
                <a:t>ndenor</a:t>
              </a:r>
              <a:r>
                <a:rPr lang="en-US" altLang="ru-RU" sz="1600" b="1" dirty="0">
                  <a:latin typeface="Arial" charset="0"/>
                </a:rPr>
                <a:t> XL4D</a:t>
              </a:r>
              <a:r>
                <a:rPr lang="ru-RU" altLang="ru-RU" sz="1600" b="1" dirty="0">
                  <a:latin typeface="Arial" charset="0"/>
                </a:rPr>
                <a:t>»</a:t>
              </a:r>
            </a:p>
          </p:txBody>
        </p:sp>
        <p:pic>
          <p:nvPicPr>
            <p:cNvPr id="40" name="Picture 4" descr="I:\doc\Common\2014_Вяртсила\temp\20140807_212040.jpg">
              <a:extLst>
                <a:ext uri="{FF2B5EF4-FFF2-40B4-BE49-F238E27FC236}">
                  <a16:creationId xmlns:a16="http://schemas.microsoft.com/office/drawing/2014/main" id="{0375F03F-B41F-C84B-9436-191CAF16F2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819" y="1291955"/>
              <a:ext cx="288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41" name="Диаграмма 40">
            <a:extLst>
              <a:ext uri="{FF2B5EF4-FFF2-40B4-BE49-F238E27FC236}">
                <a16:creationId xmlns:a16="http://schemas.microsoft.com/office/drawing/2014/main" id="{48B9435C-C3FE-204A-833E-E949B644FA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647485"/>
              </p:ext>
            </p:extLst>
          </p:nvPr>
        </p:nvGraphicFramePr>
        <p:xfrm>
          <a:off x="70364" y="45005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5D99A55C-5E0A-DC45-84A7-4384F116C6D2}"/>
              </a:ext>
            </a:extLst>
          </p:cNvPr>
          <p:cNvCxnSpPr/>
          <p:nvPr/>
        </p:nvCxnSpPr>
        <p:spPr bwMode="auto">
          <a:xfrm>
            <a:off x="428646" y="4976805"/>
            <a:ext cx="0" cy="15763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sm" len="med"/>
            <a:tailEnd type="none" w="sm" len="sm"/>
          </a:ln>
          <a:effectLst/>
        </p:spPr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4A5D9D6B-4C56-0B46-88E8-9708673ED661}"/>
              </a:ext>
            </a:extLst>
          </p:cNvPr>
          <p:cNvCxnSpPr/>
          <p:nvPr/>
        </p:nvCxnSpPr>
        <p:spPr bwMode="auto">
          <a:xfrm>
            <a:off x="428646" y="6553192"/>
            <a:ext cx="36744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sm" len="med"/>
            <a:tailEnd type="none" w="sm" len="sm"/>
          </a:ln>
          <a:effectLst/>
        </p:spPr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00AFF79F-D9D2-B248-9590-5D23D574829B}"/>
              </a:ext>
            </a:extLst>
          </p:cNvPr>
          <p:cNvCxnSpPr/>
          <p:nvPr/>
        </p:nvCxnSpPr>
        <p:spPr bwMode="auto">
          <a:xfrm>
            <a:off x="428646" y="4976805"/>
            <a:ext cx="36514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sm" len="med"/>
            <a:tailEnd type="none" w="sm" len="sm"/>
          </a:ln>
          <a:effectLst/>
        </p:spPr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C489988E-7CF2-7A42-AD71-E9D931D6F16D}"/>
              </a:ext>
            </a:extLst>
          </p:cNvPr>
          <p:cNvCxnSpPr/>
          <p:nvPr/>
        </p:nvCxnSpPr>
        <p:spPr bwMode="auto">
          <a:xfrm>
            <a:off x="4080099" y="4976804"/>
            <a:ext cx="0" cy="15763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sm" len="med"/>
            <a:tailEnd type="none" w="sm" len="sm"/>
          </a:ln>
          <a:effectLst/>
        </p:spPr>
      </p:cxnSp>
      <p:sp>
        <p:nvSpPr>
          <p:cNvPr id="46" name="Rectangle 120">
            <a:extLst>
              <a:ext uri="{FF2B5EF4-FFF2-40B4-BE49-F238E27FC236}">
                <a16:creationId xmlns:a16="http://schemas.microsoft.com/office/drawing/2014/main" id="{9D5EC862-9F91-EA4E-839F-92AD1B2E1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4" y="6572241"/>
            <a:ext cx="387191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59404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sz="1600" b="1" dirty="0" err="1">
                <a:latin typeface="Arial" charset="0"/>
              </a:rPr>
              <a:t>Теплограмма</a:t>
            </a:r>
            <a:r>
              <a:rPr lang="ru-RU" altLang="ru-RU" sz="1600" b="1" dirty="0">
                <a:latin typeface="Arial" charset="0"/>
              </a:rPr>
              <a:t> (ГГДТП </a:t>
            </a:r>
            <a:r>
              <a:rPr lang="ru-RU" altLang="ru-RU" sz="1600" b="1">
                <a:latin typeface="Arial" charset="0"/>
              </a:rPr>
              <a:t>никель+сталь)</a:t>
            </a:r>
            <a:endParaRPr lang="ru-RU" altLang="ru-RU" sz="1600" b="1" dirty="0">
              <a:latin typeface="Arial" charset="0"/>
            </a:endParaRPr>
          </a:p>
        </p:txBody>
      </p:sp>
      <p:sp>
        <p:nvSpPr>
          <p:cNvPr id="47" name="Text Box 67">
            <a:extLst>
              <a:ext uri="{FF2B5EF4-FFF2-40B4-BE49-F238E27FC236}">
                <a16:creationId xmlns:a16="http://schemas.microsoft.com/office/drawing/2014/main" id="{4B2B5687-F1F0-394E-81D4-1F8F8CE24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95" y="4632754"/>
            <a:ext cx="10588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altLang="ru-RU" sz="1600" b="1" i="1" dirty="0">
                <a:latin typeface="Arial" charset="0"/>
              </a:rPr>
              <a:t>q</a:t>
            </a:r>
            <a:r>
              <a:rPr lang="en-US" altLang="ru-RU" sz="1600" b="1" dirty="0">
                <a:latin typeface="Arial" charset="0"/>
              </a:rPr>
              <a:t>, </a:t>
            </a:r>
            <a:r>
              <a:rPr lang="ru-RU" altLang="ru-RU" sz="1600" b="1" dirty="0">
                <a:latin typeface="Arial" charset="0"/>
              </a:rPr>
              <a:t>кВт</a:t>
            </a:r>
            <a:r>
              <a:rPr lang="en-US" altLang="ru-RU" sz="1600" b="1" dirty="0">
                <a:latin typeface="Arial" charset="0"/>
              </a:rPr>
              <a:t>/</a:t>
            </a:r>
            <a:r>
              <a:rPr lang="ru-RU" altLang="ru-RU" sz="1600" b="1" dirty="0">
                <a:latin typeface="Arial" charset="0"/>
              </a:rPr>
              <a:t>м</a:t>
            </a:r>
            <a:r>
              <a:rPr lang="en-US" altLang="ru-RU" sz="1600" b="1" baseline="30000" dirty="0">
                <a:latin typeface="Arial" charset="0"/>
              </a:rPr>
              <a:t>2</a:t>
            </a:r>
            <a:endParaRPr lang="ru-RU" altLang="ru-RU" sz="1600" b="1" baseline="30000" dirty="0">
              <a:latin typeface="Arial" charset="0"/>
            </a:endParaRPr>
          </a:p>
        </p:txBody>
      </p:sp>
      <p:sp>
        <p:nvSpPr>
          <p:cNvPr id="48" name="Text Box 67">
            <a:extLst>
              <a:ext uri="{FF2B5EF4-FFF2-40B4-BE49-F238E27FC236}">
                <a16:creationId xmlns:a16="http://schemas.microsoft.com/office/drawing/2014/main" id="{9A414ABF-DAED-1147-BD5D-9365C0717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327" y="6215810"/>
            <a:ext cx="461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l-GR" altLang="ru-RU" sz="1600" b="1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600" b="1" dirty="0">
                <a:latin typeface="Arial" charset="0"/>
                <a:cs typeface="Arial" charset="0"/>
              </a:rPr>
              <a:t>°</a:t>
            </a:r>
            <a:endParaRPr lang="ru-RU" altLang="ru-RU" sz="1600" b="1" baseline="30000" dirty="0">
              <a:latin typeface="Arial" charset="0"/>
            </a:endParaRP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D74456C2-3F78-224B-A50B-4E3EDE3F2E1F}"/>
              </a:ext>
            </a:extLst>
          </p:cNvPr>
          <p:cNvGrpSpPr/>
          <p:nvPr/>
        </p:nvGrpSpPr>
        <p:grpSpPr>
          <a:xfrm>
            <a:off x="167706" y="3098972"/>
            <a:ext cx="3988658" cy="1733612"/>
            <a:chOff x="167706" y="3342650"/>
            <a:chExt cx="3988658" cy="1733612"/>
          </a:xfrm>
        </p:grpSpPr>
        <p:sp>
          <p:nvSpPr>
            <p:cNvPr id="50" name="Rectangle 116">
              <a:extLst>
                <a:ext uri="{FF2B5EF4-FFF2-40B4-BE49-F238E27FC236}">
                  <a16:creationId xmlns:a16="http://schemas.microsoft.com/office/drawing/2014/main" id="{8389CD52-E592-714C-A5D7-079410A5A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06" y="4737708"/>
              <a:ext cx="39354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5940425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ru-RU" altLang="ru-RU" sz="1600" b="1" dirty="0">
                  <a:latin typeface="Arial" charset="0"/>
                </a:rPr>
                <a:t>Зонд с ГГДТП</a:t>
              </a:r>
            </a:p>
          </p:txBody>
        </p:sp>
        <p:pic>
          <p:nvPicPr>
            <p:cNvPr id="51" name="Picture 2" descr="I:\doc\Common\2014_Вяртсила\temp\20140811_192958.jpg">
              <a:extLst>
                <a:ext uri="{FF2B5EF4-FFF2-40B4-BE49-F238E27FC236}">
                  <a16:creationId xmlns:a16="http://schemas.microsoft.com/office/drawing/2014/main" id="{9BA1CC69-819D-0149-8C51-C2094130BC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37" y="3342650"/>
              <a:ext cx="1800000" cy="13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3" descr="I:\doc\Common\2014_Вяртсила\temp\20140811_193018.jpg">
              <a:extLst>
                <a:ext uri="{FF2B5EF4-FFF2-40B4-BE49-F238E27FC236}">
                  <a16:creationId xmlns:a16="http://schemas.microsoft.com/office/drawing/2014/main" id="{1D0CD111-CB07-FA4B-B2B4-B676342AB9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6364" y="3342650"/>
              <a:ext cx="1800000" cy="13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FD80FC6A-0110-7843-A722-1DED2407D265}"/>
              </a:ext>
            </a:extLst>
          </p:cNvPr>
          <p:cNvSpPr/>
          <p:nvPr/>
        </p:nvSpPr>
        <p:spPr bwMode="auto">
          <a:xfrm>
            <a:off x="5329237" y="815662"/>
            <a:ext cx="168275" cy="7379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80808"/>
            </a:solidFill>
            <a:prstDash val="solid"/>
            <a:round/>
            <a:headEnd type="stealth" w="sm" len="med"/>
            <a:tailEnd type="stealth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79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42456" y="1"/>
            <a:ext cx="7201544" cy="577942"/>
          </a:xfrm>
        </p:spPr>
        <p:txBody>
          <a:bodyPr>
            <a:normAutofit fontScale="90000"/>
          </a:bodyPr>
          <a:lstStyle/>
          <a:p>
            <a:r>
              <a:rPr lang="ru-RU" sz="2400" dirty="0" err="1"/>
              <a:t>Теплометрия</a:t>
            </a:r>
            <a:r>
              <a:rPr lang="ru-RU" sz="2400" dirty="0"/>
              <a:t> при конденсации пара (стенд </a:t>
            </a:r>
            <a:r>
              <a:rPr lang="en-US" sz="2400" dirty="0"/>
              <a:t>PPOOLEX)</a:t>
            </a:r>
            <a:endParaRPr lang="ru-RU" sz="24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3E7B93-9A3A-634A-B972-7AEB6EED4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371"/>
            <a:ext cx="9144000" cy="652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8166" y="1"/>
            <a:ext cx="7635834" cy="577942"/>
          </a:xfrm>
        </p:spPr>
        <p:txBody>
          <a:bodyPr>
            <a:normAutofit fontScale="90000"/>
          </a:bodyPr>
          <a:lstStyle/>
          <a:p>
            <a:r>
              <a:rPr lang="ru-RU" sz="2400" dirty="0" err="1"/>
              <a:t>Теплометрия</a:t>
            </a:r>
            <a:r>
              <a:rPr lang="ru-RU" sz="2400" dirty="0"/>
              <a:t> при обратной конденсации пара</a:t>
            </a:r>
            <a:br>
              <a:rPr lang="ru-RU" sz="2400" dirty="0"/>
            </a:br>
            <a:r>
              <a:rPr lang="ru-RU" sz="2400" dirty="0"/>
              <a:t>в трубах парогенераторов АЭС</a:t>
            </a:r>
            <a:endParaRPr lang="ru-RU" sz="24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6EF85A-6609-3248-8EAA-1C21C87E0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564402"/>
            <a:ext cx="88265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96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24939" y="695308"/>
            <a:ext cx="6750131" cy="868101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Г</a:t>
            </a:r>
            <a:r>
              <a:rPr lang="ru-RU" sz="2400" b="1" dirty="0"/>
              <a:t>радиентная </a:t>
            </a:r>
            <a:r>
              <a:rPr lang="ru-RU" sz="2400" b="1" dirty="0" err="1"/>
              <a:t>теплометрия</a:t>
            </a:r>
            <a:r>
              <a:rPr lang="ru-RU" sz="2400" b="1" dirty="0"/>
              <a:t> для решения задач теплоэнергетики Санкт-Петербурга и </a:t>
            </a:r>
            <a:br>
              <a:rPr lang="ru-RU" sz="2400" b="1" dirty="0"/>
            </a:br>
            <a:r>
              <a:rPr lang="ru-RU" sz="2400" b="1" dirty="0"/>
              <a:t>Северо-западного региона РФ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E0353FB-35B0-9E4E-81FF-39A5C086C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98" y="1841878"/>
            <a:ext cx="8289563" cy="5208607"/>
          </a:xfrm>
        </p:spPr>
        <p:txBody>
          <a:bodyPr/>
          <a:lstStyle/>
          <a:p>
            <a:r>
              <a:rPr lang="ru-RU" dirty="0"/>
              <a:t>Контроль технического состояния тепловых сетей неразрушающим методом градиентной </a:t>
            </a:r>
            <a:r>
              <a:rPr lang="ru-RU" dirty="0" err="1"/>
              <a:t>теплометрии</a:t>
            </a:r>
            <a:r>
              <a:rPr lang="ru-RU" dirty="0">
                <a:sym typeface="Wingdings" pitchFamily="2" charset="2"/>
              </a:rPr>
              <a:t> (внешним сканированием градиентным датчиком теплового потока);</a:t>
            </a:r>
          </a:p>
          <a:p>
            <a:r>
              <a:rPr lang="ru-RU" dirty="0">
                <a:sym typeface="Wingdings" pitchFamily="2" charset="2"/>
              </a:rPr>
              <a:t>Проверка тепловой изоляции тепловых камер при их реконструкции и строительстве;</a:t>
            </a:r>
          </a:p>
          <a:p>
            <a:r>
              <a:rPr lang="ru-RU" dirty="0">
                <a:sym typeface="Wingdings" pitchFamily="2" charset="2"/>
              </a:rPr>
              <a:t>Разработка и исследования трубопровода с теплоизоляционным воздушным зазором.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945315"/>
      </p:ext>
    </p:extLst>
  </p:cSld>
  <p:clrMapOvr>
    <a:masterClrMapping/>
  </p:clrMapOvr>
</p:sld>
</file>

<file path=ppt/theme/theme1.xml><?xml version="1.0" encoding="utf-8"?>
<a:theme xmlns:a="http://schemas.openxmlformats.org/drawingml/2006/main" name="Polytech_theme">
  <a:themeElements>
    <a:clrScheme name="Политех 1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37B34A"/>
      </a:accent1>
      <a:accent2>
        <a:srgbClr val="21A690"/>
      </a:accent2>
      <a:accent3>
        <a:srgbClr val="369461"/>
      </a:accent3>
      <a:accent4>
        <a:srgbClr val="2FA0E1"/>
      </a:accent4>
      <a:accent5>
        <a:srgbClr val="8AB833"/>
      </a:accent5>
      <a:accent6>
        <a:srgbClr val="394091"/>
      </a:accent6>
      <a:hlink>
        <a:srgbClr val="37B34A"/>
      </a:hlink>
      <a:folHlink>
        <a:srgbClr val="0296E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ytech_presentation.potx" id="{0C3B3220-C52F-CE4F-9D40-4AE4710B99FC}" vid="{79B74601-811A-364F-91C2-904BAD2FC06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301</Words>
  <Application>Microsoft Macintosh PowerPoint</Application>
  <PresentationFormat>Экран (4:3)</PresentationFormat>
  <Paragraphs>88</Paragraphs>
  <Slides>11</Slides>
  <Notes>10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PT Sans</vt:lpstr>
      <vt:lpstr>Symbol</vt:lpstr>
      <vt:lpstr>Times New Roman</vt:lpstr>
      <vt:lpstr>Wingdings</vt:lpstr>
      <vt:lpstr>Polytech_theme</vt:lpstr>
      <vt:lpstr>Kaava</vt:lpstr>
      <vt:lpstr>Формула</vt:lpstr>
      <vt:lpstr>Градиентная теплометрия - инновационная разработка СПбПУ для теплоэнергетики Санкт-Петербурга</vt:lpstr>
      <vt:lpstr>Тепловые потоки</vt:lpstr>
      <vt:lpstr>Датчики теплового потока типа вспомогательной стенки</vt:lpstr>
      <vt:lpstr>Датчики теплового потока типа вспомогательной стенки</vt:lpstr>
      <vt:lpstr>Градиентная теплометрия в топках котельных агрегатов</vt:lpstr>
      <vt:lpstr>Градиентная теплометрия в камере сгорания ДВС</vt:lpstr>
      <vt:lpstr>Теплометрия при конденсации пара (стенд PPOOLEX)</vt:lpstr>
      <vt:lpstr>Теплометрия при обратной конденсации пара в трубах парогенераторов АЭС</vt:lpstr>
      <vt:lpstr>Градиентная теплометрия для решения задач теплоэнергетики Санкт-Петербурга и  Северо-западного региона РФ</vt:lpstr>
      <vt:lpstr>Передвижная энергоэкологическая лаборатория</vt:lpstr>
      <vt:lpstr>Презентация PowerPoint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Санкт-Петербургского политехнического университета Петра Великого в интернете и в социальных ресурсах</dc:title>
  <dc:creator>пользователь Microsoft Office</dc:creator>
  <cp:lastModifiedBy>Пользователь Microsoft Office</cp:lastModifiedBy>
  <cp:revision>15</cp:revision>
  <dcterms:created xsi:type="dcterms:W3CDTF">2016-02-02T13:12:08Z</dcterms:created>
  <dcterms:modified xsi:type="dcterms:W3CDTF">2018-06-26T10:43:37Z</dcterms:modified>
</cp:coreProperties>
</file>